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32"/>
  </p:notesMasterIdLst>
  <p:sldIdLst>
    <p:sldId id="256" r:id="rId2"/>
    <p:sldId id="260" r:id="rId3"/>
    <p:sldId id="274" r:id="rId4"/>
    <p:sldId id="265" r:id="rId5"/>
    <p:sldId id="272" r:id="rId6"/>
    <p:sldId id="307" r:id="rId7"/>
    <p:sldId id="263" r:id="rId8"/>
    <p:sldId id="264" r:id="rId9"/>
    <p:sldId id="306" r:id="rId10"/>
    <p:sldId id="259" r:id="rId11"/>
    <p:sldId id="261" r:id="rId12"/>
    <p:sldId id="268" r:id="rId13"/>
    <p:sldId id="309" r:id="rId14"/>
    <p:sldId id="310" r:id="rId15"/>
    <p:sldId id="311" r:id="rId16"/>
    <p:sldId id="312" r:id="rId17"/>
    <p:sldId id="313" r:id="rId18"/>
    <p:sldId id="320" r:id="rId19"/>
    <p:sldId id="322" r:id="rId20"/>
    <p:sldId id="315" r:id="rId21"/>
    <p:sldId id="317" r:id="rId22"/>
    <p:sldId id="326" r:id="rId23"/>
    <p:sldId id="318" r:id="rId24"/>
    <p:sldId id="321" r:id="rId25"/>
    <p:sldId id="329" r:id="rId26"/>
    <p:sldId id="325" r:id="rId27"/>
    <p:sldId id="324" r:id="rId28"/>
    <p:sldId id="328" r:id="rId29"/>
    <p:sldId id="327" r:id="rId30"/>
    <p:sldId id="323" r:id="rId31"/>
  </p:sldIdLst>
  <p:sldSz cx="9144000" cy="5143500" type="screen16x9"/>
  <p:notesSz cx="6858000" cy="9144000"/>
  <p:embeddedFontLst>
    <p:embeddedFont>
      <p:font typeface="Josefin Sans" pitchFamily="2" charset="77"/>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Open Sans SemiBold" panose="020B0606030504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C35F8E-0203-4852-4717-230B28E08B00}" name="Leo Zhao (RIT Student)" initials="LZ(S" userId="S::ltz1532@rit.edu::8fc4db9f-79a8-425a-bd42-11c0a8ce3a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000"/>
    <a:srgbClr val="00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46508E-9429-44AC-A1AD-01DF808B2F23}" v="6" dt="2023-04-27T03:27:56.586"/>
    <p1510:client id="{E1FCEE1A-112A-DA4A-8C65-9C45E6767CB8}" v="1" dt="2023-04-27T14:49:54.326"/>
    <p1510:client id="{FA528299-BCF6-4E47-8467-9CA2B06A83FD}" v="154" dt="2023-04-26T15:00:27.161"/>
  </p1510:revLst>
</p1510:revInfo>
</file>

<file path=ppt/tableStyles.xml><?xml version="1.0" encoding="utf-8"?>
<a:tblStyleLst xmlns:a="http://schemas.openxmlformats.org/drawingml/2006/main" def="{96538EBE-76F4-4696-B743-A11030FE6723}">
  <a:tblStyle styleId="{96538EBE-76F4-4696-B743-A11030FE672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47" d="100"/>
          <a:sy n="147" d="100"/>
        </p:scale>
        <p:origin x="216"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Consumers (in millions)</c:v>
                </c:pt>
              </c:strCache>
            </c:strRef>
          </c:tx>
          <c:spPr>
            <a:solidFill>
              <a:schemeClr val="accent1"/>
            </a:solidFill>
            <a:ln>
              <a:noFill/>
            </a:ln>
            <a:effectLst/>
          </c:spPr>
          <c:invertIfNegative val="0"/>
          <c:cat>
            <c:strRef>
              <c:f>Sheet1!$A$2:$A$5</c:f>
              <c:strCache>
                <c:ptCount val="4"/>
                <c:pt idx="0">
                  <c:v>None</c:v>
                </c:pt>
                <c:pt idx="1">
                  <c:v>1-3 Bags</c:v>
                </c:pt>
                <c:pt idx="2">
                  <c:v>4-7 Bags</c:v>
                </c:pt>
                <c:pt idx="3">
                  <c:v>8 or more</c:v>
                </c:pt>
              </c:strCache>
            </c:strRef>
          </c:cat>
          <c:val>
            <c:numRef>
              <c:f>Sheet1!$B$2:$B$5</c:f>
              <c:numCache>
                <c:formatCode>General</c:formatCode>
                <c:ptCount val="4"/>
                <c:pt idx="0">
                  <c:v>11.45</c:v>
                </c:pt>
                <c:pt idx="1">
                  <c:v>17.88</c:v>
                </c:pt>
                <c:pt idx="2">
                  <c:v>2.7</c:v>
                </c:pt>
                <c:pt idx="3">
                  <c:v>2.02</c:v>
                </c:pt>
              </c:numCache>
            </c:numRef>
          </c:val>
          <c:extLst>
            <c:ext xmlns:c16="http://schemas.microsoft.com/office/drawing/2014/chart" uri="{C3380CC4-5D6E-409C-BE32-E72D297353CC}">
              <c16:uniqueId val="{00000000-E363-3345-A78C-B7E43812E276}"/>
            </c:ext>
          </c:extLst>
        </c:ser>
        <c:dLbls>
          <c:showLegendKey val="0"/>
          <c:showVal val="0"/>
          <c:showCatName val="0"/>
          <c:showSerName val="0"/>
          <c:showPercent val="0"/>
          <c:showBubbleSize val="0"/>
        </c:dLbls>
        <c:gapWidth val="219"/>
        <c:overlap val="-27"/>
        <c:axId val="2007741983"/>
        <c:axId val="1826006047"/>
      </c:barChart>
      <c:catAx>
        <c:axId val="2007741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6006047"/>
        <c:crosses val="autoZero"/>
        <c:auto val="1"/>
        <c:lblAlgn val="ctr"/>
        <c:lblOffset val="100"/>
        <c:noMultiLvlLbl val="0"/>
      </c:catAx>
      <c:valAx>
        <c:axId val="18260060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7741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1"/>
      </a:gra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Most Appealing Flavor by Respondents</c:v>
                </c:pt>
              </c:strCache>
            </c:strRef>
          </c:tx>
          <c:spPr>
            <a:solidFill>
              <a:schemeClr val="accent1"/>
            </a:solidFill>
            <a:ln>
              <a:noFill/>
            </a:ln>
            <a:effectLst/>
          </c:spPr>
          <c:invertIfNegative val="0"/>
          <c:cat>
            <c:strRef>
              <c:f>Sheet1!$A$2:$A$6</c:f>
              <c:strCache>
                <c:ptCount val="5"/>
                <c:pt idx="0">
                  <c:v>Regular</c:v>
                </c:pt>
                <c:pt idx="1">
                  <c:v>Bacon</c:v>
                </c:pt>
                <c:pt idx="2">
                  <c:v>Cheeseburger</c:v>
                </c:pt>
                <c:pt idx="3">
                  <c:v>Garlic Aioli</c:v>
                </c:pt>
                <c:pt idx="4">
                  <c:v>Ranch</c:v>
                </c:pt>
              </c:strCache>
            </c:strRef>
          </c:cat>
          <c:val>
            <c:numRef>
              <c:f>Sheet1!$B$2:$B$6</c:f>
              <c:numCache>
                <c:formatCode>0%</c:formatCode>
                <c:ptCount val="5"/>
                <c:pt idx="0">
                  <c:v>0.51600000000000001</c:v>
                </c:pt>
                <c:pt idx="1">
                  <c:v>0.47299999999999998</c:v>
                </c:pt>
                <c:pt idx="2">
                  <c:v>0.42899999999999999</c:v>
                </c:pt>
                <c:pt idx="3">
                  <c:v>0.56000000000000005</c:v>
                </c:pt>
                <c:pt idx="4">
                  <c:v>0.26400000000000001</c:v>
                </c:pt>
              </c:numCache>
            </c:numRef>
          </c:val>
          <c:extLst>
            <c:ext xmlns:c16="http://schemas.microsoft.com/office/drawing/2014/chart" uri="{C3380CC4-5D6E-409C-BE32-E72D297353CC}">
              <c16:uniqueId val="{00000000-BEB9-A643-88E6-F582000F0287}"/>
            </c:ext>
          </c:extLst>
        </c:ser>
        <c:dLbls>
          <c:showLegendKey val="0"/>
          <c:showVal val="0"/>
          <c:showCatName val="0"/>
          <c:showSerName val="0"/>
          <c:showPercent val="0"/>
          <c:showBubbleSize val="0"/>
        </c:dLbls>
        <c:gapWidth val="219"/>
        <c:overlap val="-27"/>
        <c:axId val="1973882415"/>
        <c:axId val="2095478415"/>
      </c:barChart>
      <c:catAx>
        <c:axId val="1973882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5478415"/>
        <c:crosses val="autoZero"/>
        <c:auto val="1"/>
        <c:lblAlgn val="ctr"/>
        <c:lblOffset val="100"/>
        <c:noMultiLvlLbl val="0"/>
      </c:catAx>
      <c:valAx>
        <c:axId val="20954784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3882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1"/>
      </a:gra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ab8d1ca927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ab8d1ca927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parker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ab8d1ca927_3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ab8d1ca927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Jack</a:t>
            </a:r>
          </a:p>
          <a:p>
            <a:pPr marL="0" lvl="0" indent="0" algn="l" rtl="0">
              <a:spcBef>
                <a:spcPts val="0"/>
              </a:spcBef>
              <a:spcAft>
                <a:spcPts val="0"/>
              </a:spcAft>
              <a:buNone/>
            </a:pPr>
            <a:r>
              <a:rPr lang="en-US"/>
              <a:t>Uniqueness: 7</a:t>
            </a:r>
          </a:p>
          <a:p>
            <a:pPr marL="0" lvl="0" indent="0" algn="l" rtl="0">
              <a:spcBef>
                <a:spcPts val="0"/>
              </a:spcBef>
              <a:spcAft>
                <a:spcPts val="0"/>
              </a:spcAft>
              <a:buNone/>
            </a:pPr>
            <a:r>
              <a:rPr lang="en-US"/>
              <a:t>Appeal: 3.7</a:t>
            </a:r>
          </a:p>
          <a:p>
            <a:pPr marL="0" lvl="0" indent="0" algn="l" rtl="0">
              <a:spcBef>
                <a:spcPts val="0"/>
              </a:spcBef>
              <a:spcAft>
                <a:spcPts val="0"/>
              </a:spcAft>
              <a:buNone/>
            </a:pPr>
            <a:r>
              <a:rPr lang="en-US"/>
              <a:t>Brand Awareness: 1.2</a:t>
            </a:r>
          </a:p>
          <a:p>
            <a:pPr marL="0" lvl="0" indent="0" algn="l" rtl="0">
              <a:spcBef>
                <a:spcPts val="0"/>
              </a:spcBef>
              <a:spcAft>
                <a:spcPts val="0"/>
              </a:spcAft>
              <a:buNone/>
            </a:pPr>
            <a:r>
              <a:rPr lang="en-US"/>
              <a:t>Variety: 2.2</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ab8d1ca927_3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ab8d1ca927_3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Leo</a:t>
            </a:r>
          </a:p>
          <a:p>
            <a:pPr marL="0" lvl="0" indent="0" algn="l" rtl="0">
              <a:spcBef>
                <a:spcPts val="0"/>
              </a:spcBef>
              <a:spcAft>
                <a:spcPts val="0"/>
              </a:spcAft>
              <a:buNone/>
            </a:pPr>
            <a:r>
              <a:rPr lang="en-US"/>
              <a:t>Expand into US </a:t>
            </a:r>
          </a:p>
          <a:p>
            <a:pPr marL="0" lvl="0" indent="0" algn="l" rtl="0">
              <a:spcBef>
                <a:spcPts val="0"/>
              </a:spcBef>
              <a:spcAft>
                <a:spcPts val="0"/>
              </a:spcAft>
              <a:buNone/>
            </a:pPr>
            <a:r>
              <a:rPr lang="en-US"/>
              <a:t>Target the existing market for similar chips </a:t>
            </a:r>
          </a:p>
          <a:p>
            <a:pPr marL="0" lvl="0" indent="0" algn="l" rtl="0">
              <a:spcBef>
                <a:spcPts val="0"/>
              </a:spcBef>
              <a:spcAft>
                <a:spcPts val="0"/>
              </a:spcAft>
              <a:buNone/>
            </a:pPr>
            <a:r>
              <a:rPr lang="en-US"/>
              <a:t>Use connections and opportunities from parent company </a:t>
            </a:r>
          </a:p>
          <a:p>
            <a:pPr marL="0" lvl="0" indent="0" algn="l" rtl="0">
              <a:spcBef>
                <a:spcPts val="0"/>
              </a:spcBef>
              <a:spcAft>
                <a:spcPts val="0"/>
              </a:spcAft>
              <a:buNone/>
            </a:pPr>
            <a:endParaRPr lang="en-US"/>
          </a:p>
          <a:p>
            <a:pPr marL="0" lvl="0" indent="0" algn="l" rtl="0">
              <a:spcBef>
                <a:spcPts val="0"/>
              </a:spcBef>
              <a:spcAft>
                <a:spcPts val="0"/>
              </a:spcAft>
              <a:buNone/>
            </a:pPr>
            <a:r>
              <a:rPr lang="en-US"/>
              <a:t>Offer single serve </a:t>
            </a:r>
            <a:r>
              <a:rPr lang="en-US" err="1"/>
              <a:t>suze</a:t>
            </a:r>
            <a:r>
              <a:rPr lang="en-US"/>
              <a:t> </a:t>
            </a:r>
          </a:p>
          <a:p>
            <a:pPr marL="0" lvl="0" indent="0" algn="l" rtl="0">
              <a:spcBef>
                <a:spcPts val="0"/>
              </a:spcBef>
              <a:spcAft>
                <a:spcPts val="0"/>
              </a:spcAft>
              <a:buNone/>
            </a:pPr>
            <a:r>
              <a:rPr lang="en-US"/>
              <a:t>Launch new flavors </a:t>
            </a:r>
          </a:p>
          <a:p>
            <a:pPr marL="0" lvl="0" indent="0" algn="l" rtl="0">
              <a:spcBef>
                <a:spcPts val="0"/>
              </a:spcBef>
              <a:spcAft>
                <a:spcPts val="0"/>
              </a:spcAft>
              <a:buNone/>
            </a:pPr>
            <a:r>
              <a:rPr lang="en-US"/>
              <a:t>Lower prices to compete with cheaper chips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ab8d1ca927_3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ab8d1ca927_3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b347e33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b347e33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Jack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parker</a:t>
            </a:r>
          </a:p>
        </p:txBody>
      </p:sp>
    </p:spTree>
    <p:extLst>
      <p:ext uri="{BB962C8B-B14F-4D97-AF65-F5344CB8AC3E}">
        <p14:creationId xmlns:p14="http://schemas.microsoft.com/office/powerpoint/2010/main" val="3068051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parker</a:t>
            </a:r>
          </a:p>
        </p:txBody>
      </p:sp>
    </p:spTree>
    <p:extLst>
      <p:ext uri="{BB962C8B-B14F-4D97-AF65-F5344CB8AC3E}">
        <p14:creationId xmlns:p14="http://schemas.microsoft.com/office/powerpoint/2010/main" val="1766164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parker</a:t>
            </a:r>
          </a:p>
        </p:txBody>
      </p:sp>
    </p:spTree>
    <p:extLst>
      <p:ext uri="{BB962C8B-B14F-4D97-AF65-F5344CB8AC3E}">
        <p14:creationId xmlns:p14="http://schemas.microsoft.com/office/powerpoint/2010/main" val="534382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kassidy</a:t>
            </a:r>
          </a:p>
        </p:txBody>
      </p:sp>
    </p:spTree>
    <p:extLst>
      <p:ext uri="{BB962C8B-B14F-4D97-AF65-F5344CB8AC3E}">
        <p14:creationId xmlns:p14="http://schemas.microsoft.com/office/powerpoint/2010/main" val="1310904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Kassidy</a:t>
            </a:r>
          </a:p>
          <a:p>
            <a:pPr marL="158750" indent="0">
              <a:buNone/>
            </a:pPr>
            <a:endParaRPr lang="en-US"/>
          </a:p>
          <a:p>
            <a:pPr marL="158750" indent="0">
              <a:buNone/>
            </a:pPr>
            <a:r>
              <a:rPr lang="en-US"/>
              <a:t>Just a suggestion: when you discuss the </a:t>
            </a:r>
            <a:r>
              <a:rPr lang="en-US" err="1"/>
              <a:t>funyun</a:t>
            </a:r>
            <a:r>
              <a:rPr lang="en-US"/>
              <a:t> and burger consumption make sure to say at some point “research shows” just so people know we aren’t just whipping that up! - Parker</a:t>
            </a:r>
          </a:p>
          <a:p>
            <a:pPr marL="158750" indent="0">
              <a:buNone/>
            </a:pPr>
            <a:endParaRPr lang="en-US"/>
          </a:p>
        </p:txBody>
      </p:sp>
    </p:spTree>
    <p:extLst>
      <p:ext uri="{BB962C8B-B14F-4D97-AF65-F5344CB8AC3E}">
        <p14:creationId xmlns:p14="http://schemas.microsoft.com/office/powerpoint/2010/main" val="135735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b347e33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b347e33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Brandon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err="1"/>
              <a:t>leo</a:t>
            </a:r>
            <a:endParaRPr lang="en-US"/>
          </a:p>
          <a:p>
            <a:r>
              <a:rPr lang="en-US"/>
              <a:t>Use two strategies </a:t>
            </a:r>
          </a:p>
          <a:p>
            <a:pPr lvl="1"/>
            <a:r>
              <a:rPr lang="en-US" b="1"/>
              <a:t>Penetration price </a:t>
            </a:r>
          </a:p>
          <a:p>
            <a:pPr lvl="1"/>
            <a:r>
              <a:rPr lang="en-US"/>
              <a:t>to provide </a:t>
            </a:r>
            <a:r>
              <a:rPr lang="en-US" err="1"/>
              <a:t>pontential</a:t>
            </a:r>
            <a:r>
              <a:rPr lang="en-US"/>
              <a:t> consumers a sense of value to purchasing a bag of burger rings</a:t>
            </a:r>
          </a:p>
          <a:p>
            <a:pPr lvl="1"/>
            <a:r>
              <a:rPr lang="en-US"/>
              <a:t>Fair price point – consumers don’t feel like they are overspending/underspending</a:t>
            </a:r>
          </a:p>
          <a:p>
            <a:pPr lvl="1"/>
            <a:endParaRPr lang="en-US"/>
          </a:p>
          <a:p>
            <a:pPr lvl="1"/>
            <a:endParaRPr lang="en-US"/>
          </a:p>
          <a:p>
            <a:pPr lvl="1"/>
            <a:r>
              <a:rPr lang="en-US" b="1"/>
              <a:t>Cost based pricing </a:t>
            </a:r>
            <a:r>
              <a:rPr lang="en-US" b="0"/>
              <a:t>– sets prices based on overall costs to make burger rings and be able to turn a profit</a:t>
            </a:r>
            <a:endParaRPr lang="en-US" b="1"/>
          </a:p>
        </p:txBody>
      </p:sp>
    </p:spTree>
    <p:extLst>
      <p:ext uri="{BB962C8B-B14F-4D97-AF65-F5344CB8AC3E}">
        <p14:creationId xmlns:p14="http://schemas.microsoft.com/office/powerpoint/2010/main" val="2058496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err="1"/>
              <a:t>leo</a:t>
            </a:r>
            <a:endParaRPr lang="en-US"/>
          </a:p>
          <a:p>
            <a:r>
              <a:rPr lang="en-US"/>
              <a:t>Flavoring is made in house</a:t>
            </a:r>
          </a:p>
          <a:p>
            <a:pPr lvl="1"/>
            <a:r>
              <a:rPr lang="en-US"/>
              <a:t>Highlight </a:t>
            </a:r>
            <a:r>
              <a:rPr lang="en-US" b="1"/>
              <a:t>corn rice onion powder and tomato powder</a:t>
            </a:r>
          </a:p>
          <a:p>
            <a:pPr lvl="0"/>
            <a:endParaRPr lang="en-US" b="1"/>
          </a:p>
        </p:txBody>
      </p:sp>
    </p:spTree>
    <p:extLst>
      <p:ext uri="{BB962C8B-B14F-4D97-AF65-F5344CB8AC3E}">
        <p14:creationId xmlns:p14="http://schemas.microsoft.com/office/powerpoint/2010/main" val="1619773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Leo</a:t>
            </a:r>
          </a:p>
          <a:p>
            <a:r>
              <a:rPr lang="en-US"/>
              <a:t>Advertising – </a:t>
            </a:r>
          </a:p>
          <a:p>
            <a:pPr lvl="1"/>
            <a:r>
              <a:rPr lang="en-US"/>
              <a:t>social media (</a:t>
            </a:r>
            <a:r>
              <a:rPr lang="en-US" err="1"/>
              <a:t>tiktok</a:t>
            </a:r>
            <a:r>
              <a:rPr lang="en-US"/>
              <a:t> and Instagram) </a:t>
            </a:r>
          </a:p>
          <a:p>
            <a:pPr lvl="1"/>
            <a:r>
              <a:rPr lang="en-US"/>
              <a:t>TV ads (Superbowl)</a:t>
            </a:r>
          </a:p>
          <a:p>
            <a:pPr lvl="0"/>
            <a:r>
              <a:rPr lang="en-US"/>
              <a:t>Bring us to price at around $3-6 dollars for bag depending on </a:t>
            </a:r>
            <a:r>
              <a:rPr lang="en-US" err="1"/>
              <a:t>sizw</a:t>
            </a:r>
            <a:endParaRPr lang="en-US"/>
          </a:p>
        </p:txBody>
      </p:sp>
    </p:spTree>
    <p:extLst>
      <p:ext uri="{BB962C8B-B14F-4D97-AF65-F5344CB8AC3E}">
        <p14:creationId xmlns:p14="http://schemas.microsoft.com/office/powerpoint/2010/main" val="257039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brandon</a:t>
            </a:r>
          </a:p>
        </p:txBody>
      </p:sp>
    </p:spTree>
    <p:extLst>
      <p:ext uri="{BB962C8B-B14F-4D97-AF65-F5344CB8AC3E}">
        <p14:creationId xmlns:p14="http://schemas.microsoft.com/office/powerpoint/2010/main" val="2290094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brandon</a:t>
            </a:r>
          </a:p>
        </p:txBody>
      </p:sp>
    </p:spTree>
    <p:extLst>
      <p:ext uri="{BB962C8B-B14F-4D97-AF65-F5344CB8AC3E}">
        <p14:creationId xmlns:p14="http://schemas.microsoft.com/office/powerpoint/2010/main" val="80158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b347e33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b347e33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brandon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ab8d1ca927_3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ab8d1ca927_3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7780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parker</a:t>
            </a:r>
          </a:p>
        </p:txBody>
      </p:sp>
    </p:spTree>
    <p:extLst>
      <p:ext uri="{BB962C8B-B14F-4D97-AF65-F5344CB8AC3E}">
        <p14:creationId xmlns:p14="http://schemas.microsoft.com/office/powerpoint/2010/main" val="4177374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jackk</a:t>
            </a:r>
          </a:p>
        </p:txBody>
      </p:sp>
    </p:spTree>
    <p:extLst>
      <p:ext uri="{BB962C8B-B14F-4D97-AF65-F5344CB8AC3E}">
        <p14:creationId xmlns:p14="http://schemas.microsoft.com/office/powerpoint/2010/main" val="1924820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ab8d1ca927_3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ab8d1ca927_3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7097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ab8d1ca927_3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ab8d1ca927_3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Kassidy</a:t>
            </a:r>
          </a:p>
          <a:p>
            <a:pPr marL="0" lvl="0" indent="0" algn="l" rtl="0">
              <a:spcBef>
                <a:spcPts val="0"/>
              </a:spcBef>
              <a:spcAft>
                <a:spcPts val="0"/>
              </a:spcAft>
              <a:buNone/>
            </a:pPr>
            <a:r>
              <a:rPr lang="en-US"/>
              <a:t>Mention that the product is from Australia</a:t>
            </a:r>
          </a:p>
          <a:p>
            <a:pPr marL="0" lvl="0" indent="0" algn="l" rtl="0">
              <a:spcBef>
                <a:spcPts val="0"/>
              </a:spcBef>
              <a:spcAft>
                <a:spcPts val="0"/>
              </a:spcAft>
              <a:buNone/>
            </a:pPr>
            <a:r>
              <a:rPr lang="en-US"/>
              <a:t>”Corn based, vegan friendly, crispy chips from Australia”</a:t>
            </a: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ab8d1ca927_3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ab8d1ca927_3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ab8d1ca927_3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ab8d1ca927_3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Parker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ab8d1ca927_3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ab8d1ca927_3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Parker</a:t>
            </a:r>
            <a:endParaRPr/>
          </a:p>
        </p:txBody>
      </p:sp>
    </p:spTree>
    <p:extLst>
      <p:ext uri="{BB962C8B-B14F-4D97-AF65-F5344CB8AC3E}">
        <p14:creationId xmlns:p14="http://schemas.microsoft.com/office/powerpoint/2010/main" val="40460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ab8d1ca927_3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ab8d1ca927_3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Parker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ab8d1ca927_3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ab8d1ca927_3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Brandon</a:t>
            </a:r>
          </a:p>
          <a:p>
            <a:pPr marL="0" lvl="0" indent="0" algn="l" rtl="0">
              <a:spcBef>
                <a:spcPts val="0"/>
              </a:spcBef>
              <a:spcAft>
                <a:spcPts val="0"/>
              </a:spcAft>
              <a:buNone/>
            </a:pPr>
            <a:r>
              <a:rPr lang="en-US"/>
              <a:t>Dates: “We conducted a survey from Feb. 21-28</a:t>
            </a:r>
          </a:p>
          <a:p>
            <a:pPr marL="0" lvl="0" indent="0" algn="l" rtl="0">
              <a:spcBef>
                <a:spcPts val="0"/>
              </a:spcBef>
              <a:spcAft>
                <a:spcPts val="0"/>
              </a:spcAft>
              <a:buNone/>
            </a:pPr>
            <a:r>
              <a:rPr lang="en-US"/>
              <a:t>We got 91 responses from college students mainly between the ages of 17 and 25</a:t>
            </a:r>
          </a:p>
          <a:p>
            <a:pPr marL="0" lvl="0" indent="0" algn="l" rtl="0">
              <a:spcBef>
                <a:spcPts val="0"/>
              </a:spcBef>
              <a:spcAft>
                <a:spcPts val="0"/>
              </a:spcAft>
              <a:buNone/>
            </a:pPr>
            <a:r>
              <a:rPr lang="en-US"/>
              <a:t>Most of them were from NY but we got a wide range with getting answers from people native to Kentucky, California, North Dakota and even India and Puerto Rico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Brandon</a:t>
            </a:r>
          </a:p>
          <a:p>
            <a:r>
              <a:rPr lang="en-US"/>
              <a:t>After the two primary research slides mention something about how this shows there is interest in the burger rings and seeing the product expand which is an opportunity we should capitalize on after our launch</a:t>
            </a:r>
          </a:p>
          <a:p>
            <a:endParaRPr lang="en-US"/>
          </a:p>
        </p:txBody>
      </p:sp>
    </p:spTree>
    <p:extLst>
      <p:ext uri="{BB962C8B-B14F-4D97-AF65-F5344CB8AC3E}">
        <p14:creationId xmlns:p14="http://schemas.microsoft.com/office/powerpoint/2010/main" val="1680550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78600" y="1484550"/>
            <a:ext cx="7787100" cy="2086500"/>
          </a:xfrm>
          <a:prstGeom prst="rect">
            <a:avLst/>
          </a:prstGeom>
        </p:spPr>
        <p:txBody>
          <a:bodyPr spcFirstLastPara="1" wrap="square" lIns="91425" tIns="91425" rIns="91425" bIns="91425" anchor="ctr" anchorCtr="0">
            <a:noAutofit/>
          </a:bodyPr>
          <a:lstStyle>
            <a:lvl1pPr lvl="0" algn="ctr">
              <a:lnSpc>
                <a:spcPct val="125000"/>
              </a:lnSpc>
              <a:spcBef>
                <a:spcPts val="0"/>
              </a:spcBef>
              <a:spcAft>
                <a:spcPts val="0"/>
              </a:spcAft>
              <a:buSzPts val="5200"/>
              <a:buNone/>
              <a:defRPr sz="5500">
                <a:solidFill>
                  <a:schemeClr val="dk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547575" y="3466725"/>
            <a:ext cx="4048800" cy="382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5400000">
            <a:off x="-1867025" y="1013175"/>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229260" y="3396805"/>
            <a:ext cx="3675485" cy="189381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15040" flipH="1">
            <a:off x="-236345" y="4475012"/>
            <a:ext cx="2114446" cy="9970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82713" y="47691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27300" y="42102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5488" y="29082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257175" y="49018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59288" y="39105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6110254" y="2527892"/>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44675" y="-169359"/>
            <a:ext cx="3627772" cy="1869298"/>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484934" flipH="1">
            <a:off x="7292455" y="-348495"/>
            <a:ext cx="2087045" cy="98416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5634813" y="20792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7750600" y="102480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8980488" y="193977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a:off x="4725450" y="13999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tents">
  <p:cSld name="CUSTOM">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2727000" y="363275"/>
            <a:ext cx="3690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168" name="Google Shape;168;p13"/>
          <p:cNvSpPr txBox="1">
            <a:spLocks noGrp="1"/>
          </p:cNvSpPr>
          <p:nvPr>
            <p:ph type="subTitle" idx="1"/>
          </p:nvPr>
        </p:nvSpPr>
        <p:spPr>
          <a:xfrm>
            <a:off x="4379650" y="1868975"/>
            <a:ext cx="3830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69" name="Google Shape;169;p13"/>
          <p:cNvSpPr txBox="1">
            <a:spLocks noGrp="1"/>
          </p:cNvSpPr>
          <p:nvPr>
            <p:ph type="subTitle" idx="2"/>
          </p:nvPr>
        </p:nvSpPr>
        <p:spPr>
          <a:xfrm>
            <a:off x="5051588" y="2188088"/>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0" name="Google Shape;170;p13"/>
          <p:cNvSpPr txBox="1">
            <a:spLocks noGrp="1"/>
          </p:cNvSpPr>
          <p:nvPr>
            <p:ph type="subTitle" idx="3"/>
          </p:nvPr>
        </p:nvSpPr>
        <p:spPr>
          <a:xfrm>
            <a:off x="934238" y="1868975"/>
            <a:ext cx="3690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1" name="Google Shape;171;p13"/>
          <p:cNvSpPr txBox="1">
            <a:spLocks noGrp="1"/>
          </p:cNvSpPr>
          <p:nvPr>
            <p:ph type="subTitle" idx="4"/>
          </p:nvPr>
        </p:nvSpPr>
        <p:spPr>
          <a:xfrm>
            <a:off x="1536188" y="2188088"/>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2" name="Google Shape;172;p13"/>
          <p:cNvSpPr txBox="1">
            <a:spLocks noGrp="1"/>
          </p:cNvSpPr>
          <p:nvPr>
            <p:ph type="subTitle" idx="5"/>
          </p:nvPr>
        </p:nvSpPr>
        <p:spPr>
          <a:xfrm>
            <a:off x="4379600" y="3770850"/>
            <a:ext cx="3830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3" name="Google Shape;173;p13"/>
          <p:cNvSpPr txBox="1">
            <a:spLocks noGrp="1"/>
          </p:cNvSpPr>
          <p:nvPr>
            <p:ph type="subTitle" idx="6"/>
          </p:nvPr>
        </p:nvSpPr>
        <p:spPr>
          <a:xfrm>
            <a:off x="5051588" y="408997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4" name="Google Shape;174;p13"/>
          <p:cNvSpPr txBox="1">
            <a:spLocks noGrp="1"/>
          </p:cNvSpPr>
          <p:nvPr>
            <p:ph type="subTitle" idx="7"/>
          </p:nvPr>
        </p:nvSpPr>
        <p:spPr>
          <a:xfrm>
            <a:off x="934238" y="3770850"/>
            <a:ext cx="3690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5" name="Google Shape;175;p13"/>
          <p:cNvSpPr txBox="1">
            <a:spLocks noGrp="1"/>
          </p:cNvSpPr>
          <p:nvPr>
            <p:ph type="subTitle" idx="8"/>
          </p:nvPr>
        </p:nvSpPr>
        <p:spPr>
          <a:xfrm>
            <a:off x="1536188" y="408997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6" name="Google Shape;176;p13"/>
          <p:cNvSpPr txBox="1">
            <a:spLocks noGrp="1"/>
          </p:cNvSpPr>
          <p:nvPr>
            <p:ph type="title" idx="9" hasCustomPrompt="1"/>
          </p:nvPr>
        </p:nvSpPr>
        <p:spPr>
          <a:xfrm>
            <a:off x="2259638" y="1171113"/>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7" name="Google Shape;177;p13"/>
          <p:cNvSpPr txBox="1">
            <a:spLocks noGrp="1"/>
          </p:cNvSpPr>
          <p:nvPr>
            <p:ph type="title" idx="13" hasCustomPrompt="1"/>
          </p:nvPr>
        </p:nvSpPr>
        <p:spPr>
          <a:xfrm>
            <a:off x="5775063" y="1171113"/>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8" name="Google Shape;178;p13"/>
          <p:cNvSpPr txBox="1">
            <a:spLocks noGrp="1"/>
          </p:cNvSpPr>
          <p:nvPr>
            <p:ph type="title" idx="14" hasCustomPrompt="1"/>
          </p:nvPr>
        </p:nvSpPr>
        <p:spPr>
          <a:xfrm>
            <a:off x="2259638" y="30711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9" name="Google Shape;179;p13"/>
          <p:cNvSpPr txBox="1">
            <a:spLocks noGrp="1"/>
          </p:cNvSpPr>
          <p:nvPr>
            <p:ph type="title" idx="15" hasCustomPrompt="1"/>
          </p:nvPr>
        </p:nvSpPr>
        <p:spPr>
          <a:xfrm>
            <a:off x="5775063" y="30711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80" name="Google Shape;180;p13"/>
          <p:cNvSpPr/>
          <p:nvPr/>
        </p:nvSpPr>
        <p:spPr>
          <a:xfrm rot="-5267561">
            <a:off x="-2166865" y="2462282"/>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rot="-5400000">
            <a:off x="-954332" y="1253578"/>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rot="5400000">
            <a:off x="-672825" y="41929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rot="5400000">
            <a:off x="121363" y="31329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rot="5400000">
            <a:off x="993813" y="264713"/>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rot="5400000">
            <a:off x="540138" y="12904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rot="5400000">
            <a:off x="441438" y="27005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rot="5532439">
            <a:off x="6598811" y="189753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rot="5400000">
            <a:off x="7811366" y="2920743"/>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5400000">
            <a:off x="7826590" y="3732336"/>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rot="-5400000">
            <a:off x="8965800" y="184432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rot="-5400000">
            <a:off x="8612125" y="375164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rot="-5400000">
            <a:off x="8710825" y="23415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rot="-5400000">
            <a:off x="8158450" y="4777374"/>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213"/>
        <p:cNvGrpSpPr/>
        <p:nvPr/>
      </p:nvGrpSpPr>
      <p:grpSpPr>
        <a:xfrm>
          <a:off x="0" y="0"/>
          <a:ext cx="0" cy="0"/>
          <a:chOff x="0" y="0"/>
          <a:chExt cx="0" cy="0"/>
        </a:xfrm>
      </p:grpSpPr>
      <p:sp>
        <p:nvSpPr>
          <p:cNvPr id="214" name="Google Shape;214;p15"/>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15" name="Google Shape;215;p15"/>
          <p:cNvSpPr txBox="1">
            <a:spLocks noGrp="1"/>
          </p:cNvSpPr>
          <p:nvPr>
            <p:ph type="title" idx="2" hasCustomPrompt="1"/>
          </p:nvPr>
        </p:nvSpPr>
        <p:spPr>
          <a:xfrm>
            <a:off x="884798" y="1499138"/>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6" name="Google Shape;216;p15"/>
          <p:cNvSpPr txBox="1">
            <a:spLocks noGrp="1"/>
          </p:cNvSpPr>
          <p:nvPr>
            <p:ph type="subTitle" idx="1"/>
          </p:nvPr>
        </p:nvSpPr>
        <p:spPr>
          <a:xfrm>
            <a:off x="1099425" y="2130913"/>
            <a:ext cx="27711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17" name="Google Shape;217;p15"/>
          <p:cNvSpPr txBox="1">
            <a:spLocks noGrp="1"/>
          </p:cNvSpPr>
          <p:nvPr>
            <p:ph type="title" idx="3" hasCustomPrompt="1"/>
          </p:nvPr>
        </p:nvSpPr>
        <p:spPr>
          <a:xfrm>
            <a:off x="5058798" y="1499138"/>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8" name="Google Shape;218;p15"/>
          <p:cNvSpPr txBox="1">
            <a:spLocks noGrp="1"/>
          </p:cNvSpPr>
          <p:nvPr>
            <p:ph type="subTitle" idx="4"/>
          </p:nvPr>
        </p:nvSpPr>
        <p:spPr>
          <a:xfrm>
            <a:off x="5273425" y="2130925"/>
            <a:ext cx="27711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19" name="Google Shape;219;p15"/>
          <p:cNvSpPr txBox="1">
            <a:spLocks noGrp="1"/>
          </p:cNvSpPr>
          <p:nvPr>
            <p:ph type="title" idx="5" hasCustomPrompt="1"/>
          </p:nvPr>
        </p:nvSpPr>
        <p:spPr>
          <a:xfrm>
            <a:off x="2971798" y="3109475"/>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20" name="Google Shape;220;p15"/>
          <p:cNvSpPr txBox="1">
            <a:spLocks noGrp="1"/>
          </p:cNvSpPr>
          <p:nvPr>
            <p:ph type="subTitle" idx="6"/>
          </p:nvPr>
        </p:nvSpPr>
        <p:spPr>
          <a:xfrm>
            <a:off x="3186425" y="3740725"/>
            <a:ext cx="2771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21" name="Google Shape;221;p15"/>
          <p:cNvSpPr/>
          <p:nvPr/>
        </p:nvSpPr>
        <p:spPr>
          <a:xfrm rot="10800000" flipH="1">
            <a:off x="6626826" y="3797502"/>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rot="10800000" flipH="1">
            <a:off x="6287025" y="4590289"/>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flipH="1">
            <a:off x="6239900" y="47422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flipH="1">
            <a:off x="7868588" y="448408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5"/>
          <p:cNvSpPr/>
          <p:nvPr/>
        </p:nvSpPr>
        <p:spPr>
          <a:xfrm flipH="1">
            <a:off x="7496815" y="4087142"/>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flipH="1">
            <a:off x="8130075" y="40871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
          <p:cNvSpPr/>
          <p:nvPr/>
        </p:nvSpPr>
        <p:spPr>
          <a:xfrm flipH="1">
            <a:off x="8852338" y="344478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5"/>
          <p:cNvSpPr/>
          <p:nvPr/>
        </p:nvSpPr>
        <p:spPr>
          <a:xfrm flipH="1">
            <a:off x="-249101" y="82083"/>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p:nvPr/>
        </p:nvSpPr>
        <p:spPr>
          <a:xfrm flipH="1">
            <a:off x="40728" y="-264262"/>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5"/>
          <p:cNvSpPr/>
          <p:nvPr/>
        </p:nvSpPr>
        <p:spPr>
          <a:xfrm rot="10800000" flipH="1">
            <a:off x="1156313" y="4300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5"/>
          <p:cNvSpPr/>
          <p:nvPr/>
        </p:nvSpPr>
        <p:spPr>
          <a:xfrm rot="10800000" flipH="1">
            <a:off x="-299025" y="-63514"/>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p:nvPr/>
        </p:nvSpPr>
        <p:spPr>
          <a:xfrm rot="10800000" flipH="1">
            <a:off x="959925" y="8917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5"/>
          <p:cNvSpPr/>
          <p:nvPr/>
        </p:nvSpPr>
        <p:spPr>
          <a:xfrm flipH="1">
            <a:off x="2802975" y="2321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5"/>
          <p:cNvSpPr/>
          <p:nvPr/>
        </p:nvSpPr>
        <p:spPr>
          <a:xfrm rot="10800000" flipH="1">
            <a:off x="172563" y="14693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12">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2129125" y="363275"/>
            <a:ext cx="48858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37" name="Google Shape;237;p16"/>
          <p:cNvSpPr/>
          <p:nvPr/>
        </p:nvSpPr>
        <p:spPr>
          <a:xfrm flipH="1">
            <a:off x="-141518"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p:nvPr/>
        </p:nvSpPr>
        <p:spPr>
          <a:xfrm rot="10800000" flipH="1">
            <a:off x="-241297"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6"/>
          <p:cNvSpPr/>
          <p:nvPr/>
        </p:nvSpPr>
        <p:spPr>
          <a:xfrm rot="-10484947">
            <a:off x="-69791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p:nvPr/>
        </p:nvSpPr>
        <p:spPr>
          <a:xfrm rot="10800000" flipH="1">
            <a:off x="1759263"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rot="10800000" flipH="1">
            <a:off x="869351"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rot="10800000" flipH="1">
            <a:off x="91151" y="12623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CUSTOM_4">
    <p:spTree>
      <p:nvGrpSpPr>
        <p:cNvPr id="1" name="Shape 243"/>
        <p:cNvGrpSpPr/>
        <p:nvPr/>
      </p:nvGrpSpPr>
      <p:grpSpPr>
        <a:xfrm>
          <a:off x="0" y="0"/>
          <a:ext cx="0" cy="0"/>
          <a:chOff x="0" y="0"/>
          <a:chExt cx="0" cy="0"/>
        </a:xfrm>
      </p:grpSpPr>
      <p:sp>
        <p:nvSpPr>
          <p:cNvPr id="244" name="Google Shape;244;p17"/>
          <p:cNvSpPr txBox="1">
            <a:spLocks noGrp="1"/>
          </p:cNvSpPr>
          <p:nvPr>
            <p:ph type="title"/>
          </p:nvPr>
        </p:nvSpPr>
        <p:spPr>
          <a:xfrm>
            <a:off x="2846475" y="363275"/>
            <a:ext cx="34509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45" name="Google Shape;245;p17"/>
          <p:cNvSpPr txBox="1">
            <a:spLocks noGrp="1"/>
          </p:cNvSpPr>
          <p:nvPr>
            <p:ph type="subTitle" idx="1"/>
          </p:nvPr>
        </p:nvSpPr>
        <p:spPr>
          <a:xfrm>
            <a:off x="788350" y="1645450"/>
            <a:ext cx="27045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246" name="Google Shape;246;p17"/>
          <p:cNvSpPr txBox="1">
            <a:spLocks noGrp="1"/>
          </p:cNvSpPr>
          <p:nvPr>
            <p:ph type="subTitle" idx="2"/>
          </p:nvPr>
        </p:nvSpPr>
        <p:spPr>
          <a:xfrm>
            <a:off x="538175" y="2255400"/>
            <a:ext cx="3834000" cy="198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247" name="Google Shape;247;p17"/>
          <p:cNvSpPr txBox="1">
            <a:spLocks noGrp="1"/>
          </p:cNvSpPr>
          <p:nvPr>
            <p:ph type="subTitle" idx="3"/>
          </p:nvPr>
        </p:nvSpPr>
        <p:spPr>
          <a:xfrm>
            <a:off x="5158975" y="1645450"/>
            <a:ext cx="27045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248" name="Google Shape;248;p17"/>
          <p:cNvSpPr txBox="1">
            <a:spLocks noGrp="1"/>
          </p:cNvSpPr>
          <p:nvPr>
            <p:ph type="subTitle" idx="4"/>
          </p:nvPr>
        </p:nvSpPr>
        <p:spPr>
          <a:xfrm>
            <a:off x="4771825" y="2255400"/>
            <a:ext cx="3834000" cy="198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249" name="Google Shape;249;p17"/>
          <p:cNvSpPr/>
          <p:nvPr/>
        </p:nvSpPr>
        <p:spPr>
          <a:xfrm rot="-10350985" flipH="1">
            <a:off x="6450155" y="-124771"/>
            <a:ext cx="3444934" cy="11674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p:nvPr/>
        </p:nvSpPr>
        <p:spPr>
          <a:xfrm flipH="1">
            <a:off x="8345826" y="984624"/>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7"/>
          <p:cNvSpPr/>
          <p:nvPr/>
        </p:nvSpPr>
        <p:spPr>
          <a:xfrm flipH="1">
            <a:off x="8977776" y="132544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flipH="1">
            <a:off x="6236651" y="1883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p:nvPr/>
        </p:nvSpPr>
        <p:spPr>
          <a:xfrm flipH="1">
            <a:off x="7070376" y="539299"/>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7"/>
          <p:cNvSpPr/>
          <p:nvPr/>
        </p:nvSpPr>
        <p:spPr>
          <a:xfrm>
            <a:off x="7168769" y="-99365"/>
            <a:ext cx="2517610" cy="104157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7"/>
          <p:cNvSpPr/>
          <p:nvPr/>
        </p:nvSpPr>
        <p:spPr>
          <a:xfrm rot="10800000" flipH="1">
            <a:off x="7678176" y="-210266"/>
            <a:ext cx="2057229" cy="77897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7"/>
          <p:cNvSpPr/>
          <p:nvPr/>
        </p:nvSpPr>
        <p:spPr>
          <a:xfrm rot="10350985">
            <a:off x="-562292" y="-173408"/>
            <a:ext cx="3444934" cy="11674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7"/>
          <p:cNvSpPr/>
          <p:nvPr/>
        </p:nvSpPr>
        <p:spPr>
          <a:xfrm>
            <a:off x="823471" y="935986"/>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7"/>
          <p:cNvSpPr/>
          <p:nvPr/>
        </p:nvSpPr>
        <p:spPr>
          <a:xfrm>
            <a:off x="256621" y="1276811"/>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7"/>
          <p:cNvSpPr/>
          <p:nvPr/>
        </p:nvSpPr>
        <p:spPr>
          <a:xfrm>
            <a:off x="2997746" y="13973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7"/>
          <p:cNvSpPr/>
          <p:nvPr/>
        </p:nvSpPr>
        <p:spPr>
          <a:xfrm>
            <a:off x="2164021" y="490661"/>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7"/>
          <p:cNvSpPr/>
          <p:nvPr/>
        </p:nvSpPr>
        <p:spPr>
          <a:xfrm flipH="1">
            <a:off x="-353582" y="-148002"/>
            <a:ext cx="2517610" cy="104157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p:nvPr/>
        </p:nvSpPr>
        <p:spPr>
          <a:xfrm rot="10800000">
            <a:off x="-402608" y="-258904"/>
            <a:ext cx="2057229" cy="77897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1">
  <p:cSld name="CUSTOM_5">
    <p:spTree>
      <p:nvGrpSpPr>
        <p:cNvPr id="1" name="Shape 263"/>
        <p:cNvGrpSpPr/>
        <p:nvPr/>
      </p:nvGrpSpPr>
      <p:grpSpPr>
        <a:xfrm>
          <a:off x="0" y="0"/>
          <a:ext cx="0" cy="0"/>
          <a:chOff x="0" y="0"/>
          <a:chExt cx="0" cy="0"/>
        </a:xfrm>
      </p:grpSpPr>
      <p:sp>
        <p:nvSpPr>
          <p:cNvPr id="264" name="Google Shape;264;p18"/>
          <p:cNvSpPr txBox="1">
            <a:spLocks noGrp="1"/>
          </p:cNvSpPr>
          <p:nvPr>
            <p:ph type="title"/>
          </p:nvPr>
        </p:nvSpPr>
        <p:spPr>
          <a:xfrm>
            <a:off x="2141950" y="1922950"/>
            <a:ext cx="4860000" cy="822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5" name="Google Shape;265;p18"/>
          <p:cNvSpPr txBox="1">
            <a:spLocks noGrp="1"/>
          </p:cNvSpPr>
          <p:nvPr>
            <p:ph type="subTitle" idx="1"/>
          </p:nvPr>
        </p:nvSpPr>
        <p:spPr>
          <a:xfrm>
            <a:off x="2142050" y="2757125"/>
            <a:ext cx="4860000" cy="49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66" name="Google Shape;266;p18"/>
          <p:cNvSpPr/>
          <p:nvPr/>
        </p:nvSpPr>
        <p:spPr>
          <a:xfrm rot="-5400000">
            <a:off x="-1029861" y="815281"/>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8"/>
          <p:cNvSpPr/>
          <p:nvPr/>
        </p:nvSpPr>
        <p:spPr>
          <a:xfrm rot="-5400000">
            <a:off x="-1888219" y="1592238"/>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8"/>
          <p:cNvSpPr/>
          <p:nvPr/>
        </p:nvSpPr>
        <p:spPr>
          <a:xfrm rot="5400000">
            <a:off x="387256" y="361078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8"/>
          <p:cNvSpPr/>
          <p:nvPr/>
        </p:nvSpPr>
        <p:spPr>
          <a:xfrm rot="5400000">
            <a:off x="603369" y="172221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8"/>
          <p:cNvSpPr/>
          <p:nvPr/>
        </p:nvSpPr>
        <p:spPr>
          <a:xfrm rot="5400000">
            <a:off x="-751978" y="255224"/>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8"/>
          <p:cNvSpPr/>
          <p:nvPr/>
        </p:nvSpPr>
        <p:spPr>
          <a:xfrm rot="5400000">
            <a:off x="1033906" y="114308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8"/>
          <p:cNvSpPr/>
          <p:nvPr/>
        </p:nvSpPr>
        <p:spPr>
          <a:xfrm rot="5400000">
            <a:off x="1978444" y="200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rot="5400000">
            <a:off x="6115544" y="2556136"/>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rot="5400000">
            <a:off x="6901950" y="2423794"/>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rot="-5400000">
            <a:off x="8658344" y="1391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rot="-5400000">
            <a:off x="8377131" y="32154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rot="-5400000">
            <a:off x="7021777" y="3324160"/>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rot="-5400000">
            <a:off x="8011694" y="38594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8"/>
          <p:cNvSpPr/>
          <p:nvPr/>
        </p:nvSpPr>
        <p:spPr>
          <a:xfrm rot="-5400000">
            <a:off x="7002056" y="4917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CUSTOM_6">
    <p:spTree>
      <p:nvGrpSpPr>
        <p:cNvPr id="1" name="Shape 280"/>
        <p:cNvGrpSpPr/>
        <p:nvPr/>
      </p:nvGrpSpPr>
      <p:grpSpPr>
        <a:xfrm>
          <a:off x="0" y="0"/>
          <a:ext cx="0" cy="0"/>
          <a:chOff x="0" y="0"/>
          <a:chExt cx="0" cy="0"/>
        </a:xfrm>
      </p:grpSpPr>
      <p:sp>
        <p:nvSpPr>
          <p:cNvPr id="281" name="Google Shape;281;p19"/>
          <p:cNvSpPr txBox="1">
            <a:spLocks noGrp="1"/>
          </p:cNvSpPr>
          <p:nvPr>
            <p:ph type="title"/>
          </p:nvPr>
        </p:nvSpPr>
        <p:spPr>
          <a:xfrm>
            <a:off x="3145775" y="363275"/>
            <a:ext cx="28524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82" name="Google Shape;282;p19"/>
          <p:cNvSpPr txBox="1">
            <a:spLocks noGrp="1"/>
          </p:cNvSpPr>
          <p:nvPr>
            <p:ph type="subTitle" idx="1"/>
          </p:nvPr>
        </p:nvSpPr>
        <p:spPr>
          <a:xfrm>
            <a:off x="3328941"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283" name="Google Shape;283;p19"/>
          <p:cNvSpPr txBox="1">
            <a:spLocks noGrp="1"/>
          </p:cNvSpPr>
          <p:nvPr>
            <p:ph type="subTitle" idx="2"/>
          </p:nvPr>
        </p:nvSpPr>
        <p:spPr>
          <a:xfrm>
            <a:off x="3610941"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84" name="Google Shape;284;p19"/>
          <p:cNvSpPr txBox="1">
            <a:spLocks noGrp="1"/>
          </p:cNvSpPr>
          <p:nvPr>
            <p:ph type="subTitle" idx="3"/>
          </p:nvPr>
        </p:nvSpPr>
        <p:spPr>
          <a:xfrm>
            <a:off x="659663"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285" name="Google Shape;285;p19"/>
          <p:cNvSpPr txBox="1">
            <a:spLocks noGrp="1"/>
          </p:cNvSpPr>
          <p:nvPr>
            <p:ph type="subTitle" idx="4"/>
          </p:nvPr>
        </p:nvSpPr>
        <p:spPr>
          <a:xfrm>
            <a:off x="941663"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86" name="Google Shape;286;p19"/>
          <p:cNvSpPr txBox="1">
            <a:spLocks noGrp="1"/>
          </p:cNvSpPr>
          <p:nvPr>
            <p:ph type="subTitle" idx="5"/>
          </p:nvPr>
        </p:nvSpPr>
        <p:spPr>
          <a:xfrm>
            <a:off x="3328941" y="38145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287" name="Google Shape;287;p19"/>
          <p:cNvSpPr txBox="1">
            <a:spLocks noGrp="1"/>
          </p:cNvSpPr>
          <p:nvPr>
            <p:ph type="subTitle" idx="6"/>
          </p:nvPr>
        </p:nvSpPr>
        <p:spPr>
          <a:xfrm>
            <a:off x="3610941" y="41336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88" name="Google Shape;288;p19"/>
          <p:cNvSpPr txBox="1">
            <a:spLocks noGrp="1"/>
          </p:cNvSpPr>
          <p:nvPr>
            <p:ph type="subTitle" idx="7"/>
          </p:nvPr>
        </p:nvSpPr>
        <p:spPr>
          <a:xfrm>
            <a:off x="659663" y="38145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289" name="Google Shape;289;p19"/>
          <p:cNvSpPr txBox="1">
            <a:spLocks noGrp="1"/>
          </p:cNvSpPr>
          <p:nvPr>
            <p:ph type="subTitle" idx="8"/>
          </p:nvPr>
        </p:nvSpPr>
        <p:spPr>
          <a:xfrm>
            <a:off x="941663" y="41336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0" name="Google Shape;290;p19"/>
          <p:cNvSpPr txBox="1">
            <a:spLocks noGrp="1"/>
          </p:cNvSpPr>
          <p:nvPr>
            <p:ph type="subTitle" idx="9"/>
          </p:nvPr>
        </p:nvSpPr>
        <p:spPr>
          <a:xfrm>
            <a:off x="5998216"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291" name="Google Shape;291;p19"/>
          <p:cNvSpPr txBox="1">
            <a:spLocks noGrp="1"/>
          </p:cNvSpPr>
          <p:nvPr>
            <p:ph type="subTitle" idx="13"/>
          </p:nvPr>
        </p:nvSpPr>
        <p:spPr>
          <a:xfrm>
            <a:off x="6280216"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2" name="Google Shape;292;p19"/>
          <p:cNvSpPr txBox="1">
            <a:spLocks noGrp="1"/>
          </p:cNvSpPr>
          <p:nvPr>
            <p:ph type="subTitle" idx="14"/>
          </p:nvPr>
        </p:nvSpPr>
        <p:spPr>
          <a:xfrm>
            <a:off x="5998216" y="38145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293" name="Google Shape;293;p19"/>
          <p:cNvSpPr txBox="1">
            <a:spLocks noGrp="1"/>
          </p:cNvSpPr>
          <p:nvPr>
            <p:ph type="subTitle" idx="15"/>
          </p:nvPr>
        </p:nvSpPr>
        <p:spPr>
          <a:xfrm>
            <a:off x="6280216" y="41336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4" name="Google Shape;294;p19"/>
          <p:cNvSpPr/>
          <p:nvPr/>
        </p:nvSpPr>
        <p:spPr>
          <a:xfrm>
            <a:off x="5587299" y="-20955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rot="10800000" flipH="1">
            <a:off x="6906325" y="-525151"/>
            <a:ext cx="237931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rot="-3279262">
            <a:off x="7901589" y="-973008"/>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rot="10800000">
            <a:off x="6406991" y="11359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9"/>
          <p:cNvSpPr/>
          <p:nvPr/>
        </p:nvSpPr>
        <p:spPr>
          <a:xfrm rot="10800000">
            <a:off x="8154416" y="34986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rot="10800000">
            <a:off x="7681066" y="739068"/>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9"/>
          <p:cNvSpPr/>
          <p:nvPr/>
        </p:nvSpPr>
        <p:spPr>
          <a:xfrm flipH="1">
            <a:off x="-3333926" y="-21075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9"/>
          <p:cNvSpPr/>
          <p:nvPr/>
        </p:nvSpPr>
        <p:spPr>
          <a:xfrm rot="10800000">
            <a:off x="-142195" y="-526351"/>
            <a:ext cx="237931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9"/>
          <p:cNvSpPr/>
          <p:nvPr/>
        </p:nvSpPr>
        <p:spPr>
          <a:xfrm rot="3279262" flipH="1">
            <a:off x="-162965" y="-974208"/>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p:nvPr/>
        </p:nvSpPr>
        <p:spPr>
          <a:xfrm rot="10800000" flipH="1">
            <a:off x="2572953" y="11239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9"/>
          <p:cNvSpPr/>
          <p:nvPr/>
        </p:nvSpPr>
        <p:spPr>
          <a:xfrm rot="10800000" flipH="1">
            <a:off x="890628" y="34866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rot="10800000" flipH="1">
            <a:off x="201303" y="105274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9"/>
          <p:cNvSpPr/>
          <p:nvPr/>
        </p:nvSpPr>
        <p:spPr>
          <a:xfrm rot="10800000" flipH="1">
            <a:off x="1363978" y="737868"/>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9"/>
          <p:cNvSpPr/>
          <p:nvPr/>
        </p:nvSpPr>
        <p:spPr>
          <a:xfrm rot="10800000">
            <a:off x="8843741" y="105394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cSld name="CUSTOM_7">
    <p:spTree>
      <p:nvGrpSpPr>
        <p:cNvPr id="1" name="Shape 308"/>
        <p:cNvGrpSpPr/>
        <p:nvPr/>
      </p:nvGrpSpPr>
      <p:grpSpPr>
        <a:xfrm>
          <a:off x="0" y="0"/>
          <a:ext cx="0" cy="0"/>
          <a:chOff x="0" y="0"/>
          <a:chExt cx="0" cy="0"/>
        </a:xfrm>
      </p:grpSpPr>
      <p:sp>
        <p:nvSpPr>
          <p:cNvPr id="309" name="Google Shape;309;p20"/>
          <p:cNvSpPr txBox="1">
            <a:spLocks noGrp="1"/>
          </p:cNvSpPr>
          <p:nvPr>
            <p:ph type="title"/>
          </p:nvPr>
        </p:nvSpPr>
        <p:spPr>
          <a:xfrm>
            <a:off x="1543350" y="363275"/>
            <a:ext cx="60573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0" name="Google Shape;310;p20"/>
          <p:cNvSpPr txBox="1">
            <a:spLocks noGrp="1"/>
          </p:cNvSpPr>
          <p:nvPr>
            <p:ph type="subTitle" idx="1"/>
          </p:nvPr>
        </p:nvSpPr>
        <p:spPr>
          <a:xfrm>
            <a:off x="4875632"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311" name="Google Shape;311;p20"/>
          <p:cNvSpPr txBox="1">
            <a:spLocks noGrp="1"/>
          </p:cNvSpPr>
          <p:nvPr>
            <p:ph type="subTitle" idx="2"/>
          </p:nvPr>
        </p:nvSpPr>
        <p:spPr>
          <a:xfrm>
            <a:off x="5157563"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12" name="Google Shape;312;p20"/>
          <p:cNvSpPr txBox="1">
            <a:spLocks noGrp="1"/>
          </p:cNvSpPr>
          <p:nvPr>
            <p:ph type="subTitle" idx="3"/>
          </p:nvPr>
        </p:nvSpPr>
        <p:spPr>
          <a:xfrm>
            <a:off x="1782263"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313" name="Google Shape;313;p20"/>
          <p:cNvSpPr txBox="1">
            <a:spLocks noGrp="1"/>
          </p:cNvSpPr>
          <p:nvPr>
            <p:ph type="subTitle" idx="4"/>
          </p:nvPr>
        </p:nvSpPr>
        <p:spPr>
          <a:xfrm>
            <a:off x="2064375"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14" name="Google Shape;314;p20"/>
          <p:cNvSpPr txBox="1">
            <a:spLocks noGrp="1"/>
          </p:cNvSpPr>
          <p:nvPr>
            <p:ph type="subTitle" idx="5"/>
          </p:nvPr>
        </p:nvSpPr>
        <p:spPr>
          <a:xfrm>
            <a:off x="4875600" y="38145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315" name="Google Shape;315;p20"/>
          <p:cNvSpPr txBox="1">
            <a:spLocks noGrp="1"/>
          </p:cNvSpPr>
          <p:nvPr>
            <p:ph type="subTitle" idx="6"/>
          </p:nvPr>
        </p:nvSpPr>
        <p:spPr>
          <a:xfrm>
            <a:off x="5157563" y="41336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16" name="Google Shape;316;p20"/>
          <p:cNvSpPr txBox="1">
            <a:spLocks noGrp="1"/>
          </p:cNvSpPr>
          <p:nvPr>
            <p:ph type="subTitle" idx="7"/>
          </p:nvPr>
        </p:nvSpPr>
        <p:spPr>
          <a:xfrm>
            <a:off x="1782263" y="38145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317" name="Google Shape;317;p20"/>
          <p:cNvSpPr txBox="1">
            <a:spLocks noGrp="1"/>
          </p:cNvSpPr>
          <p:nvPr>
            <p:ph type="subTitle" idx="8"/>
          </p:nvPr>
        </p:nvSpPr>
        <p:spPr>
          <a:xfrm>
            <a:off x="2064375" y="41336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18" name="Google Shape;318;p20"/>
          <p:cNvSpPr/>
          <p:nvPr/>
        </p:nvSpPr>
        <p:spPr>
          <a:xfrm rot="-5400000" flipH="1">
            <a:off x="-3096997" y="2192121"/>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0"/>
          <p:cNvSpPr/>
          <p:nvPr/>
        </p:nvSpPr>
        <p:spPr>
          <a:xfrm rot="5400000">
            <a:off x="-1921300" y="3098438"/>
            <a:ext cx="4271825" cy="1177450"/>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0"/>
          <p:cNvSpPr/>
          <p:nvPr/>
        </p:nvSpPr>
        <p:spPr>
          <a:xfrm rot="147" flipH="1">
            <a:off x="-401896" y="3180097"/>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p:nvPr/>
        </p:nvSpPr>
        <p:spPr>
          <a:xfrm rot="-5400000" flipH="1">
            <a:off x="839461" y="386456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0"/>
          <p:cNvSpPr/>
          <p:nvPr/>
        </p:nvSpPr>
        <p:spPr>
          <a:xfrm rot="-5400000" flipH="1">
            <a:off x="376511" y="108498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0"/>
          <p:cNvSpPr/>
          <p:nvPr/>
        </p:nvSpPr>
        <p:spPr>
          <a:xfrm rot="-5400000" flipH="1">
            <a:off x="948986" y="173088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0"/>
          <p:cNvSpPr/>
          <p:nvPr/>
        </p:nvSpPr>
        <p:spPr>
          <a:xfrm rot="5400000" flipH="1">
            <a:off x="5330692" y="2192121"/>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0"/>
          <p:cNvSpPr/>
          <p:nvPr/>
        </p:nvSpPr>
        <p:spPr>
          <a:xfrm rot="-5400000">
            <a:off x="6773240" y="988358"/>
            <a:ext cx="4271825" cy="1177450"/>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0"/>
          <p:cNvSpPr/>
          <p:nvPr/>
        </p:nvSpPr>
        <p:spPr>
          <a:xfrm rot="-10799853" flipH="1">
            <a:off x="8120822" y="-9700"/>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0"/>
          <p:cNvSpPr/>
          <p:nvPr/>
        </p:nvSpPr>
        <p:spPr>
          <a:xfrm rot="5400000" flipH="1">
            <a:off x="7855079" y="51188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0"/>
          <p:cNvSpPr/>
          <p:nvPr/>
        </p:nvSpPr>
        <p:spPr>
          <a:xfrm rot="5400000" flipH="1">
            <a:off x="8120804" y="123618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rot="5400000" flipH="1">
            <a:off x="8583754" y="401575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p:nvPr/>
        </p:nvSpPr>
        <p:spPr>
          <a:xfrm rot="5400000" flipH="1">
            <a:off x="8076379" y="3434657"/>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0"/>
          <p:cNvSpPr/>
          <p:nvPr/>
        </p:nvSpPr>
        <p:spPr>
          <a:xfrm rot="-5400000" flipH="1">
            <a:off x="1170286" y="465366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8">
    <p:spTree>
      <p:nvGrpSpPr>
        <p:cNvPr id="1" name="Shape 332"/>
        <p:cNvGrpSpPr/>
        <p:nvPr/>
      </p:nvGrpSpPr>
      <p:grpSpPr>
        <a:xfrm>
          <a:off x="0" y="0"/>
          <a:ext cx="0" cy="0"/>
          <a:chOff x="0" y="0"/>
          <a:chExt cx="0" cy="0"/>
        </a:xfrm>
      </p:grpSpPr>
      <p:sp>
        <p:nvSpPr>
          <p:cNvPr id="333" name="Google Shape;333;p21"/>
          <p:cNvSpPr txBox="1">
            <a:spLocks noGrp="1"/>
          </p:cNvSpPr>
          <p:nvPr>
            <p:ph type="title"/>
          </p:nvPr>
        </p:nvSpPr>
        <p:spPr>
          <a:xfrm flipH="1">
            <a:off x="959002" y="2019725"/>
            <a:ext cx="3931200" cy="657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334" name="Google Shape;334;p21"/>
          <p:cNvSpPr txBox="1">
            <a:spLocks noGrp="1"/>
          </p:cNvSpPr>
          <p:nvPr>
            <p:ph type="subTitle" idx="1"/>
          </p:nvPr>
        </p:nvSpPr>
        <p:spPr>
          <a:xfrm flipH="1">
            <a:off x="959090" y="2565775"/>
            <a:ext cx="2998800" cy="5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Font typeface="Josefin Sans"/>
              <a:buNone/>
              <a:defRPr sz="15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35" name="Google Shape;335;p21"/>
          <p:cNvSpPr/>
          <p:nvPr/>
        </p:nvSpPr>
        <p:spPr>
          <a:xfrm rot="-132439" flipH="1">
            <a:off x="305871" y="-3991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1"/>
          <p:cNvSpPr/>
          <p:nvPr/>
        </p:nvSpPr>
        <p:spPr>
          <a:xfrm flipH="1">
            <a:off x="402459" y="-132676"/>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1"/>
          <p:cNvSpPr/>
          <p:nvPr/>
        </p:nvSpPr>
        <p:spPr>
          <a:xfrm rot="10800000" flipH="1">
            <a:off x="-272112" y="-1087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1"/>
          <p:cNvSpPr/>
          <p:nvPr/>
        </p:nvSpPr>
        <p:spPr>
          <a:xfrm rot="10800000" flipH="1">
            <a:off x="402451" y="108648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1"/>
          <p:cNvSpPr/>
          <p:nvPr/>
        </p:nvSpPr>
        <p:spPr>
          <a:xfrm rot="10800000" flipH="1">
            <a:off x="1153051" y="64806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1"/>
          <p:cNvSpPr/>
          <p:nvPr/>
        </p:nvSpPr>
        <p:spPr>
          <a:xfrm rot="10800000" flipH="1">
            <a:off x="2859751" y="301212"/>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1"/>
          <p:cNvSpPr/>
          <p:nvPr/>
        </p:nvSpPr>
        <p:spPr>
          <a:xfrm rot="-10667561">
            <a:off x="305871" y="4393835"/>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1"/>
          <p:cNvSpPr/>
          <p:nvPr/>
        </p:nvSpPr>
        <p:spPr>
          <a:xfrm rot="10800000">
            <a:off x="402459" y="4301097"/>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a:off x="-272112" y="4156612"/>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1"/>
          <p:cNvSpPr/>
          <p:nvPr/>
        </p:nvSpPr>
        <p:spPr>
          <a:xfrm>
            <a:off x="402451" y="394969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a:off x="1153051" y="43881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a:off x="2859751" y="47349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1"/>
          <p:cNvSpPr/>
          <p:nvPr/>
        </p:nvSpPr>
        <p:spPr>
          <a:xfrm>
            <a:off x="5246676" y="481827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1"/>
          <p:cNvSpPr/>
          <p:nvPr/>
        </p:nvSpPr>
        <p:spPr>
          <a:xfrm rot="10800000" flipH="1">
            <a:off x="5246676" y="1531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2">
  <p:cSld name="CUSTOM_7_1">
    <p:spTree>
      <p:nvGrpSpPr>
        <p:cNvPr id="1" name="Shape 349"/>
        <p:cNvGrpSpPr/>
        <p:nvPr/>
      </p:nvGrpSpPr>
      <p:grpSpPr>
        <a:xfrm>
          <a:off x="0" y="0"/>
          <a:ext cx="0" cy="0"/>
          <a:chOff x="0" y="0"/>
          <a:chExt cx="0" cy="0"/>
        </a:xfrm>
      </p:grpSpPr>
      <p:sp>
        <p:nvSpPr>
          <p:cNvPr id="350" name="Google Shape;350;p22"/>
          <p:cNvSpPr txBox="1">
            <a:spLocks noGrp="1"/>
          </p:cNvSpPr>
          <p:nvPr>
            <p:ph type="title"/>
          </p:nvPr>
        </p:nvSpPr>
        <p:spPr>
          <a:xfrm>
            <a:off x="2693850" y="363275"/>
            <a:ext cx="3756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1" name="Google Shape;351;p22"/>
          <p:cNvSpPr txBox="1">
            <a:spLocks noGrp="1"/>
          </p:cNvSpPr>
          <p:nvPr>
            <p:ph type="subTitle" idx="1"/>
          </p:nvPr>
        </p:nvSpPr>
        <p:spPr>
          <a:xfrm>
            <a:off x="4655852" y="1414900"/>
            <a:ext cx="30453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352" name="Google Shape;352;p22"/>
          <p:cNvSpPr txBox="1">
            <a:spLocks noGrp="1"/>
          </p:cNvSpPr>
          <p:nvPr>
            <p:ph type="subTitle" idx="2"/>
          </p:nvPr>
        </p:nvSpPr>
        <p:spPr>
          <a:xfrm>
            <a:off x="4958476" y="1734025"/>
            <a:ext cx="2439900" cy="104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53" name="Google Shape;353;p22"/>
          <p:cNvSpPr txBox="1">
            <a:spLocks noGrp="1"/>
          </p:cNvSpPr>
          <p:nvPr>
            <p:ph type="subTitle" idx="3"/>
          </p:nvPr>
        </p:nvSpPr>
        <p:spPr>
          <a:xfrm>
            <a:off x="1442838" y="1414900"/>
            <a:ext cx="30453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354" name="Google Shape;354;p22"/>
          <p:cNvSpPr txBox="1">
            <a:spLocks noGrp="1"/>
          </p:cNvSpPr>
          <p:nvPr>
            <p:ph type="subTitle" idx="4"/>
          </p:nvPr>
        </p:nvSpPr>
        <p:spPr>
          <a:xfrm>
            <a:off x="1745688" y="1734025"/>
            <a:ext cx="2439900" cy="104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55" name="Google Shape;355;p22"/>
          <p:cNvSpPr txBox="1">
            <a:spLocks noGrp="1"/>
          </p:cNvSpPr>
          <p:nvPr>
            <p:ph type="subTitle" idx="5"/>
          </p:nvPr>
        </p:nvSpPr>
        <p:spPr>
          <a:xfrm>
            <a:off x="4655812" y="3160150"/>
            <a:ext cx="30453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356" name="Google Shape;356;p22"/>
          <p:cNvSpPr txBox="1">
            <a:spLocks noGrp="1"/>
          </p:cNvSpPr>
          <p:nvPr>
            <p:ph type="subTitle" idx="6"/>
          </p:nvPr>
        </p:nvSpPr>
        <p:spPr>
          <a:xfrm>
            <a:off x="4958476" y="3479274"/>
            <a:ext cx="2439900" cy="104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57" name="Google Shape;357;p22"/>
          <p:cNvSpPr txBox="1">
            <a:spLocks noGrp="1"/>
          </p:cNvSpPr>
          <p:nvPr>
            <p:ph type="subTitle" idx="7"/>
          </p:nvPr>
        </p:nvSpPr>
        <p:spPr>
          <a:xfrm>
            <a:off x="1442838" y="3160150"/>
            <a:ext cx="30453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358" name="Google Shape;358;p22"/>
          <p:cNvSpPr txBox="1">
            <a:spLocks noGrp="1"/>
          </p:cNvSpPr>
          <p:nvPr>
            <p:ph type="subTitle" idx="8"/>
          </p:nvPr>
        </p:nvSpPr>
        <p:spPr>
          <a:xfrm>
            <a:off x="1745688" y="3479274"/>
            <a:ext cx="2439900" cy="104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59" name="Google Shape;359;p22"/>
          <p:cNvSpPr/>
          <p:nvPr/>
        </p:nvSpPr>
        <p:spPr>
          <a:xfrm rot="-5532439" flipH="1">
            <a:off x="-2045052" y="2322174"/>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2"/>
          <p:cNvSpPr/>
          <p:nvPr/>
        </p:nvSpPr>
        <p:spPr>
          <a:xfrm rot="-5400000" flipH="1">
            <a:off x="-832519" y="2826431"/>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2"/>
          <p:cNvSpPr/>
          <p:nvPr/>
        </p:nvSpPr>
        <p:spPr>
          <a:xfrm rot="5400000" flipH="1">
            <a:off x="-551012" y="3638024"/>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2"/>
          <p:cNvSpPr/>
          <p:nvPr/>
        </p:nvSpPr>
        <p:spPr>
          <a:xfrm rot="5400000" flipH="1">
            <a:off x="1100376" y="440793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2"/>
          <p:cNvSpPr/>
          <p:nvPr/>
        </p:nvSpPr>
        <p:spPr>
          <a:xfrm rot="5400000" flipH="1">
            <a:off x="661951" y="3657337"/>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2"/>
          <p:cNvSpPr/>
          <p:nvPr/>
        </p:nvSpPr>
        <p:spPr>
          <a:xfrm rot="5400000" flipH="1">
            <a:off x="315101" y="1950637"/>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2"/>
          <p:cNvSpPr/>
          <p:nvPr/>
        </p:nvSpPr>
        <p:spPr>
          <a:xfrm rot="5400000" flipH="1">
            <a:off x="458251" y="2482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2"/>
          <p:cNvSpPr/>
          <p:nvPr/>
        </p:nvSpPr>
        <p:spPr>
          <a:xfrm rot="5267561" flipH="1">
            <a:off x="6370324" y="1912069"/>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2"/>
          <p:cNvSpPr/>
          <p:nvPr/>
        </p:nvSpPr>
        <p:spPr>
          <a:xfrm rot="5400000" flipH="1">
            <a:off x="7582879" y="1222315"/>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2"/>
          <p:cNvSpPr/>
          <p:nvPr/>
        </p:nvSpPr>
        <p:spPr>
          <a:xfrm rot="-5400000" flipH="1">
            <a:off x="7598103" y="388035"/>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2"/>
          <p:cNvSpPr/>
          <p:nvPr/>
        </p:nvSpPr>
        <p:spPr>
          <a:xfrm rot="-5400000" flipH="1">
            <a:off x="7945213" y="508574"/>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2"/>
          <p:cNvSpPr/>
          <p:nvPr/>
        </p:nvSpPr>
        <p:spPr>
          <a:xfrm rot="-5400000" flipH="1">
            <a:off x="8383638" y="12591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2"/>
          <p:cNvSpPr/>
          <p:nvPr/>
        </p:nvSpPr>
        <p:spPr>
          <a:xfrm rot="-5400000" flipH="1">
            <a:off x="8730488" y="29658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2"/>
          <p:cNvSpPr/>
          <p:nvPr/>
        </p:nvSpPr>
        <p:spPr>
          <a:xfrm rot="-5400000" flipH="1">
            <a:off x="8522238" y="460349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1912475" y="2261338"/>
            <a:ext cx="5319000" cy="8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3105600" y="1164675"/>
            <a:ext cx="2932800" cy="9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2815400" y="3123913"/>
            <a:ext cx="3513300" cy="435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0" name="Google Shape;30;p3"/>
          <p:cNvSpPr/>
          <p:nvPr/>
        </p:nvSpPr>
        <p:spPr>
          <a:xfrm rot="10800000">
            <a:off x="-260192" y="328529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0800000">
            <a:off x="158481" y="442998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699725" y="46636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811013" y="43826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32175" y="3703451"/>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1232025" y="40170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08888" y="30075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5365175" y="16661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874550" y="-33346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rot="10800000">
            <a:off x="5365175" y="41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10800000">
            <a:off x="7188788" y="63557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10800000">
            <a:off x="6621274" y="-43579"/>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10800000">
            <a:off x="7832875" y="106596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10800000">
            <a:off x="8890913" y="20106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
  <p:cSld name="CUSTOM_9">
    <p:spTree>
      <p:nvGrpSpPr>
        <p:cNvPr id="1" name="Shape 373"/>
        <p:cNvGrpSpPr/>
        <p:nvPr/>
      </p:nvGrpSpPr>
      <p:grpSpPr>
        <a:xfrm>
          <a:off x="0" y="0"/>
          <a:ext cx="0" cy="0"/>
          <a:chOff x="0" y="0"/>
          <a:chExt cx="0" cy="0"/>
        </a:xfrm>
      </p:grpSpPr>
      <p:sp>
        <p:nvSpPr>
          <p:cNvPr id="374" name="Google Shape;374;p23"/>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75" name="Google Shape;375;p23"/>
          <p:cNvSpPr txBox="1">
            <a:spLocks noGrp="1"/>
          </p:cNvSpPr>
          <p:nvPr>
            <p:ph type="subTitle" idx="1"/>
          </p:nvPr>
        </p:nvSpPr>
        <p:spPr>
          <a:xfrm>
            <a:off x="3328957" y="23435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376" name="Google Shape;376;p23"/>
          <p:cNvSpPr txBox="1">
            <a:spLocks noGrp="1"/>
          </p:cNvSpPr>
          <p:nvPr>
            <p:ph type="subTitle" idx="2"/>
          </p:nvPr>
        </p:nvSpPr>
        <p:spPr>
          <a:xfrm>
            <a:off x="3482707" y="2662675"/>
            <a:ext cx="21786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77" name="Google Shape;377;p23"/>
          <p:cNvSpPr txBox="1">
            <a:spLocks noGrp="1"/>
          </p:cNvSpPr>
          <p:nvPr>
            <p:ph type="subTitle" idx="3"/>
          </p:nvPr>
        </p:nvSpPr>
        <p:spPr>
          <a:xfrm>
            <a:off x="791813" y="23435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378" name="Google Shape;378;p23"/>
          <p:cNvSpPr txBox="1">
            <a:spLocks noGrp="1"/>
          </p:cNvSpPr>
          <p:nvPr>
            <p:ph type="subTitle" idx="4"/>
          </p:nvPr>
        </p:nvSpPr>
        <p:spPr>
          <a:xfrm>
            <a:off x="945563" y="2662675"/>
            <a:ext cx="21786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79" name="Google Shape;379;p23"/>
          <p:cNvSpPr txBox="1">
            <a:spLocks noGrp="1"/>
          </p:cNvSpPr>
          <p:nvPr>
            <p:ph type="subTitle" idx="5"/>
          </p:nvPr>
        </p:nvSpPr>
        <p:spPr>
          <a:xfrm>
            <a:off x="5866075" y="23435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380" name="Google Shape;380;p23"/>
          <p:cNvSpPr txBox="1">
            <a:spLocks noGrp="1"/>
          </p:cNvSpPr>
          <p:nvPr>
            <p:ph type="subTitle" idx="6"/>
          </p:nvPr>
        </p:nvSpPr>
        <p:spPr>
          <a:xfrm>
            <a:off x="6019825" y="2662675"/>
            <a:ext cx="21786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81" name="Google Shape;381;p23"/>
          <p:cNvSpPr/>
          <p:nvPr/>
        </p:nvSpPr>
        <p:spPr>
          <a:xfrm rot="10800000">
            <a:off x="2531291" y="4235323"/>
            <a:ext cx="5428956" cy="1009852"/>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3"/>
          <p:cNvSpPr/>
          <p:nvPr/>
        </p:nvSpPr>
        <p:spPr>
          <a:xfrm rot="5400000">
            <a:off x="3108924" y="2854084"/>
            <a:ext cx="1442280" cy="356381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3682950" y="4420625"/>
            <a:ext cx="2132100" cy="1234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3"/>
          <p:cNvSpPr/>
          <p:nvPr/>
        </p:nvSpPr>
        <p:spPr>
          <a:xfrm rot="10800000" flipH="1">
            <a:off x="3968688" y="407182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3"/>
          <p:cNvSpPr/>
          <p:nvPr/>
        </p:nvSpPr>
        <p:spPr>
          <a:xfrm rot="10800000" flipH="1">
            <a:off x="5921426" y="4554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3"/>
          <p:cNvSpPr/>
          <p:nvPr/>
        </p:nvSpPr>
        <p:spPr>
          <a:xfrm rot="10800000" flipH="1">
            <a:off x="1267213" y="45217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3"/>
          <p:cNvSpPr/>
          <p:nvPr/>
        </p:nvSpPr>
        <p:spPr>
          <a:xfrm rot="10800000" flipH="1">
            <a:off x="8100026" y="475290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3"/>
          <p:cNvSpPr/>
          <p:nvPr/>
        </p:nvSpPr>
        <p:spPr>
          <a:xfrm rot="10800000" flipH="1">
            <a:off x="6505813" y="485159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3"/>
          <p:cNvSpPr/>
          <p:nvPr/>
        </p:nvSpPr>
        <p:spPr>
          <a:xfrm rot="10800000" flipH="1">
            <a:off x="1985676" y="410423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390"/>
        <p:cNvGrpSpPr/>
        <p:nvPr/>
      </p:nvGrpSpPr>
      <p:grpSpPr>
        <a:xfrm>
          <a:off x="0" y="0"/>
          <a:ext cx="0" cy="0"/>
          <a:chOff x="0" y="0"/>
          <a:chExt cx="0" cy="0"/>
        </a:xfrm>
      </p:grpSpPr>
      <p:sp>
        <p:nvSpPr>
          <p:cNvPr id="391" name="Google Shape;391;p24"/>
          <p:cNvSpPr txBox="1">
            <a:spLocks noGrp="1"/>
          </p:cNvSpPr>
          <p:nvPr>
            <p:ph type="title"/>
          </p:nvPr>
        </p:nvSpPr>
        <p:spPr>
          <a:xfrm>
            <a:off x="2571750" y="363275"/>
            <a:ext cx="4000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92" name="Google Shape;392;p24"/>
          <p:cNvSpPr txBox="1">
            <a:spLocks noGrp="1"/>
          </p:cNvSpPr>
          <p:nvPr>
            <p:ph type="subTitle" idx="1"/>
          </p:nvPr>
        </p:nvSpPr>
        <p:spPr>
          <a:xfrm>
            <a:off x="5091350" y="3794700"/>
            <a:ext cx="22056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393" name="Google Shape;393;p24"/>
          <p:cNvSpPr txBox="1">
            <a:spLocks noGrp="1"/>
          </p:cNvSpPr>
          <p:nvPr>
            <p:ph type="subTitle" idx="2"/>
          </p:nvPr>
        </p:nvSpPr>
        <p:spPr>
          <a:xfrm>
            <a:off x="4948200" y="4089750"/>
            <a:ext cx="2488200" cy="64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94" name="Google Shape;394;p24"/>
          <p:cNvSpPr txBox="1">
            <a:spLocks noGrp="1"/>
          </p:cNvSpPr>
          <p:nvPr>
            <p:ph type="subTitle" idx="3"/>
          </p:nvPr>
        </p:nvSpPr>
        <p:spPr>
          <a:xfrm>
            <a:off x="1901200" y="3794700"/>
            <a:ext cx="20079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395" name="Google Shape;395;p24"/>
          <p:cNvSpPr txBox="1">
            <a:spLocks noGrp="1"/>
          </p:cNvSpPr>
          <p:nvPr>
            <p:ph type="subTitle" idx="4"/>
          </p:nvPr>
        </p:nvSpPr>
        <p:spPr>
          <a:xfrm>
            <a:off x="1800500" y="4089750"/>
            <a:ext cx="2205600" cy="64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96" name="Google Shape;396;p24"/>
          <p:cNvSpPr/>
          <p:nvPr/>
        </p:nvSpPr>
        <p:spPr>
          <a:xfrm rot="-5400000">
            <a:off x="-687297" y="596629"/>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4"/>
          <p:cNvSpPr/>
          <p:nvPr/>
        </p:nvSpPr>
        <p:spPr>
          <a:xfrm rot="-5400000">
            <a:off x="-1281850" y="1134665"/>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4"/>
          <p:cNvSpPr/>
          <p:nvPr/>
        </p:nvSpPr>
        <p:spPr>
          <a:xfrm rot="5400000">
            <a:off x="466981" y="11957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4"/>
          <p:cNvSpPr/>
          <p:nvPr/>
        </p:nvSpPr>
        <p:spPr>
          <a:xfrm rot="5400000">
            <a:off x="-494883" y="208694"/>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4"/>
          <p:cNvSpPr/>
          <p:nvPr/>
        </p:nvSpPr>
        <p:spPr>
          <a:xfrm rot="5400000">
            <a:off x="928869" y="9991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4"/>
          <p:cNvSpPr/>
          <p:nvPr/>
        </p:nvSpPr>
        <p:spPr>
          <a:xfrm rot="-5400000">
            <a:off x="269256" y="28422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4"/>
          <p:cNvSpPr/>
          <p:nvPr/>
        </p:nvSpPr>
        <p:spPr>
          <a:xfrm rot="5400000">
            <a:off x="7087547" y="3261706"/>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4"/>
          <p:cNvSpPr/>
          <p:nvPr/>
        </p:nvSpPr>
        <p:spPr>
          <a:xfrm rot="5400000">
            <a:off x="7632127" y="3170112"/>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4"/>
          <p:cNvSpPr/>
          <p:nvPr/>
        </p:nvSpPr>
        <p:spPr>
          <a:xfrm rot="-5400000">
            <a:off x="8580444" y="36971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4"/>
          <p:cNvSpPr/>
          <p:nvPr/>
        </p:nvSpPr>
        <p:spPr>
          <a:xfrm rot="-5400000">
            <a:off x="7715198" y="3793684"/>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4"/>
          <p:cNvSpPr/>
          <p:nvPr/>
        </p:nvSpPr>
        <p:spPr>
          <a:xfrm rot="-5400000">
            <a:off x="8183656" y="39584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4"/>
          <p:cNvSpPr/>
          <p:nvPr/>
        </p:nvSpPr>
        <p:spPr>
          <a:xfrm rot="5400000">
            <a:off x="8843269" y="21154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4"/>
          <p:cNvSpPr/>
          <p:nvPr/>
        </p:nvSpPr>
        <p:spPr>
          <a:xfrm rot="-5400000">
            <a:off x="7541144" y="4680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4"/>
          <p:cNvSpPr/>
          <p:nvPr/>
        </p:nvSpPr>
        <p:spPr>
          <a:xfrm rot="5400000">
            <a:off x="1506281" y="2119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410"/>
        <p:cNvGrpSpPr/>
        <p:nvPr/>
      </p:nvGrpSpPr>
      <p:grpSpPr>
        <a:xfrm>
          <a:off x="0" y="0"/>
          <a:ext cx="0" cy="0"/>
          <a:chOff x="0" y="0"/>
          <a:chExt cx="0" cy="0"/>
        </a:xfrm>
      </p:grpSpPr>
      <p:sp>
        <p:nvSpPr>
          <p:cNvPr id="411" name="Google Shape;411;p25"/>
          <p:cNvSpPr txBox="1">
            <a:spLocks noGrp="1"/>
          </p:cNvSpPr>
          <p:nvPr>
            <p:ph type="title"/>
          </p:nvPr>
        </p:nvSpPr>
        <p:spPr>
          <a:xfrm>
            <a:off x="2629950" y="989275"/>
            <a:ext cx="3884100" cy="93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500"/>
            </a:lvl1pPr>
            <a:lvl2pPr lvl="1" algn="ctr" rtl="0">
              <a:spcBef>
                <a:spcPts val="0"/>
              </a:spcBef>
              <a:spcAft>
                <a:spcPts val="0"/>
              </a:spcAft>
              <a:buSzPts val="3000"/>
              <a:buNone/>
              <a:defRPr>
                <a:latin typeface="Open Sans"/>
                <a:ea typeface="Open Sans"/>
                <a:cs typeface="Open Sans"/>
                <a:sym typeface="Open Sans"/>
              </a:defRPr>
            </a:lvl2pPr>
            <a:lvl3pPr lvl="2" algn="ctr" rtl="0">
              <a:spcBef>
                <a:spcPts val="0"/>
              </a:spcBef>
              <a:spcAft>
                <a:spcPts val="0"/>
              </a:spcAft>
              <a:buSzPts val="3000"/>
              <a:buNone/>
              <a:defRPr>
                <a:latin typeface="Open Sans"/>
                <a:ea typeface="Open Sans"/>
                <a:cs typeface="Open Sans"/>
                <a:sym typeface="Open Sans"/>
              </a:defRPr>
            </a:lvl3pPr>
            <a:lvl4pPr lvl="3" algn="ctr" rtl="0">
              <a:spcBef>
                <a:spcPts val="0"/>
              </a:spcBef>
              <a:spcAft>
                <a:spcPts val="0"/>
              </a:spcAft>
              <a:buSzPts val="3000"/>
              <a:buNone/>
              <a:defRPr>
                <a:latin typeface="Open Sans"/>
                <a:ea typeface="Open Sans"/>
                <a:cs typeface="Open Sans"/>
                <a:sym typeface="Open Sans"/>
              </a:defRPr>
            </a:lvl4pPr>
            <a:lvl5pPr lvl="4" algn="ctr" rtl="0">
              <a:spcBef>
                <a:spcPts val="0"/>
              </a:spcBef>
              <a:spcAft>
                <a:spcPts val="0"/>
              </a:spcAft>
              <a:buSzPts val="3000"/>
              <a:buNone/>
              <a:defRPr>
                <a:latin typeface="Open Sans"/>
                <a:ea typeface="Open Sans"/>
                <a:cs typeface="Open Sans"/>
                <a:sym typeface="Open Sans"/>
              </a:defRPr>
            </a:lvl5pPr>
            <a:lvl6pPr lvl="5" algn="ctr" rtl="0">
              <a:spcBef>
                <a:spcPts val="0"/>
              </a:spcBef>
              <a:spcAft>
                <a:spcPts val="0"/>
              </a:spcAft>
              <a:buSzPts val="3000"/>
              <a:buNone/>
              <a:defRPr>
                <a:latin typeface="Open Sans"/>
                <a:ea typeface="Open Sans"/>
                <a:cs typeface="Open Sans"/>
                <a:sym typeface="Open Sans"/>
              </a:defRPr>
            </a:lvl6pPr>
            <a:lvl7pPr lvl="6" algn="ctr" rtl="0">
              <a:spcBef>
                <a:spcPts val="0"/>
              </a:spcBef>
              <a:spcAft>
                <a:spcPts val="0"/>
              </a:spcAft>
              <a:buSzPts val="3000"/>
              <a:buNone/>
              <a:defRPr>
                <a:latin typeface="Open Sans"/>
                <a:ea typeface="Open Sans"/>
                <a:cs typeface="Open Sans"/>
                <a:sym typeface="Open Sans"/>
              </a:defRPr>
            </a:lvl7pPr>
            <a:lvl8pPr lvl="7" algn="ctr" rtl="0">
              <a:spcBef>
                <a:spcPts val="0"/>
              </a:spcBef>
              <a:spcAft>
                <a:spcPts val="0"/>
              </a:spcAft>
              <a:buSzPts val="3000"/>
              <a:buNone/>
              <a:defRPr>
                <a:latin typeface="Open Sans"/>
                <a:ea typeface="Open Sans"/>
                <a:cs typeface="Open Sans"/>
                <a:sym typeface="Open Sans"/>
              </a:defRPr>
            </a:lvl8pPr>
            <a:lvl9pPr lvl="8" algn="ctr" rtl="0">
              <a:spcBef>
                <a:spcPts val="0"/>
              </a:spcBef>
              <a:spcAft>
                <a:spcPts val="0"/>
              </a:spcAft>
              <a:buSzPts val="3000"/>
              <a:buNone/>
              <a:defRPr>
                <a:latin typeface="Open Sans"/>
                <a:ea typeface="Open Sans"/>
                <a:cs typeface="Open Sans"/>
                <a:sym typeface="Open Sans"/>
              </a:defRPr>
            </a:lvl9pPr>
          </a:lstStyle>
          <a:p>
            <a:endParaRPr/>
          </a:p>
        </p:txBody>
      </p:sp>
      <p:sp>
        <p:nvSpPr>
          <p:cNvPr id="412" name="Google Shape;412;p25"/>
          <p:cNvSpPr txBox="1">
            <a:spLocks noGrp="1"/>
          </p:cNvSpPr>
          <p:nvPr>
            <p:ph type="subTitle" idx="1"/>
          </p:nvPr>
        </p:nvSpPr>
        <p:spPr>
          <a:xfrm>
            <a:off x="3043615" y="1769613"/>
            <a:ext cx="3066900" cy="10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413" name="Google Shape;413;p25"/>
          <p:cNvSpPr txBox="1">
            <a:spLocks noGrp="1"/>
          </p:cNvSpPr>
          <p:nvPr>
            <p:ph type="subTitle" idx="2"/>
          </p:nvPr>
        </p:nvSpPr>
        <p:spPr>
          <a:xfrm>
            <a:off x="2676890" y="3876500"/>
            <a:ext cx="3790200" cy="27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100">
                <a:solidFill>
                  <a:schemeClr val="dk1"/>
                </a:solidFill>
              </a:defRPr>
            </a:lvl1pPr>
            <a:lvl2pPr lvl="1" algn="ctr" rtl="0">
              <a:spcBef>
                <a:spcPts val="160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414" name="Google Shape;414;p25"/>
          <p:cNvSpPr txBox="1"/>
          <p:nvPr/>
        </p:nvSpPr>
        <p:spPr>
          <a:xfrm>
            <a:off x="2924390" y="3270788"/>
            <a:ext cx="3295200" cy="71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dk1"/>
                </a:solidFill>
                <a:latin typeface="Open Sans"/>
                <a:ea typeface="Open Sans"/>
                <a:cs typeface="Open Sans"/>
                <a:sym typeface="Open Sans"/>
              </a:rPr>
              <a:t>CREDITS</a:t>
            </a:r>
            <a:r>
              <a:rPr lang="en" sz="1100">
                <a:solidFill>
                  <a:schemeClr val="dk1"/>
                </a:solidFill>
                <a:latin typeface="Open Sans"/>
                <a:ea typeface="Open Sans"/>
                <a:cs typeface="Open Sans"/>
                <a:sym typeface="Open Sans"/>
              </a:rPr>
              <a:t>: This presentation template was created by</a:t>
            </a:r>
            <a:r>
              <a:rPr lang="en" sz="1100" b="1">
                <a:solidFill>
                  <a:schemeClr val="dk1"/>
                </a:solidFill>
                <a:latin typeface="Open Sans"/>
                <a:ea typeface="Open Sans"/>
                <a:cs typeface="Open Sans"/>
                <a:sym typeface="Open Sans"/>
              </a:rPr>
              <a:t> </a:t>
            </a:r>
            <a:r>
              <a:rPr lang="en" sz="1100" b="1">
                <a:solidFill>
                  <a:schemeClr val="dk1"/>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100">
                <a:solidFill>
                  <a:schemeClr val="dk1"/>
                </a:solidFill>
                <a:latin typeface="Open Sans"/>
                <a:ea typeface="Open Sans"/>
                <a:cs typeface="Open Sans"/>
                <a:sym typeface="Open Sans"/>
              </a:rPr>
              <a:t>, including icons by </a:t>
            </a:r>
            <a:r>
              <a:rPr lang="en" sz="1100" b="1">
                <a:solidFill>
                  <a:schemeClr val="dk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100">
                <a:solidFill>
                  <a:schemeClr val="dk1"/>
                </a:solidFill>
                <a:latin typeface="Open Sans"/>
                <a:ea typeface="Open Sans"/>
                <a:cs typeface="Open Sans"/>
                <a:sym typeface="Open Sans"/>
              </a:rPr>
              <a:t>, infographics &amp; images by </a:t>
            </a:r>
            <a:r>
              <a:rPr lang="en" sz="1100" b="1">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endParaRPr sz="1100" b="1">
              <a:solidFill>
                <a:schemeClr val="dk1"/>
              </a:solidFill>
              <a:latin typeface="Open Sans"/>
              <a:ea typeface="Open Sans"/>
              <a:cs typeface="Open Sans"/>
              <a:sym typeface="Open Sans"/>
            </a:endParaRPr>
          </a:p>
        </p:txBody>
      </p:sp>
      <p:sp>
        <p:nvSpPr>
          <p:cNvPr id="415" name="Google Shape;415;p25"/>
          <p:cNvSpPr/>
          <p:nvPr/>
        </p:nvSpPr>
        <p:spPr>
          <a:xfrm rot="-5538951">
            <a:off x="-2574537" y="1029968"/>
            <a:ext cx="6383009" cy="1326004"/>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rot="5400000" flipH="1">
            <a:off x="-1065756" y="2741763"/>
            <a:ext cx="3598025" cy="1537331"/>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rot="5400000" flipH="1">
            <a:off x="-627512" y="3888154"/>
            <a:ext cx="2023800" cy="1071475"/>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5"/>
          <p:cNvSpPr/>
          <p:nvPr/>
        </p:nvSpPr>
        <p:spPr>
          <a:xfrm>
            <a:off x="771800" y="27575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5"/>
          <p:cNvSpPr/>
          <p:nvPr/>
        </p:nvSpPr>
        <p:spPr>
          <a:xfrm>
            <a:off x="1553300" y="34525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804350" y="10513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1169650" y="35512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376488" y="7169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5"/>
          <p:cNvGrpSpPr/>
          <p:nvPr/>
        </p:nvGrpSpPr>
        <p:grpSpPr>
          <a:xfrm rot="10800000">
            <a:off x="7695844" y="-223188"/>
            <a:ext cx="1676378" cy="6958517"/>
            <a:chOff x="-174456" y="-1522725"/>
            <a:chExt cx="1676378" cy="6958517"/>
          </a:xfrm>
        </p:grpSpPr>
        <p:sp>
          <p:nvSpPr>
            <p:cNvPr id="424" name="Google Shape;424;p25"/>
            <p:cNvSpPr/>
            <p:nvPr/>
          </p:nvSpPr>
          <p:spPr>
            <a:xfrm rot="-5538951">
              <a:off x="-2574537" y="1029968"/>
              <a:ext cx="6383009" cy="1326004"/>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rot="5400000" flipH="1">
              <a:off x="-1065756" y="2741763"/>
              <a:ext cx="3598025" cy="1537331"/>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rot="5400000" flipH="1">
              <a:off x="-627512" y="3888154"/>
              <a:ext cx="2023800" cy="1071475"/>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25"/>
          <p:cNvSpPr/>
          <p:nvPr/>
        </p:nvSpPr>
        <p:spPr>
          <a:xfrm rot="10800000" flipH="1">
            <a:off x="7981650" y="28604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rot="10800000" flipH="1">
            <a:off x="8332050" y="197515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rot="10800000" flipH="1">
            <a:off x="7932450" y="42871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rot="10800000" flipH="1">
            <a:off x="7695850" y="17277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5"/>
          <p:cNvSpPr/>
          <p:nvPr/>
        </p:nvSpPr>
        <p:spPr>
          <a:xfrm rot="10800000" flipH="1">
            <a:off x="8299488" y="44920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CUSTOM_11_1">
    <p:spTree>
      <p:nvGrpSpPr>
        <p:cNvPr id="1" name="Shape 432"/>
        <p:cNvGrpSpPr/>
        <p:nvPr/>
      </p:nvGrpSpPr>
      <p:grpSpPr>
        <a:xfrm>
          <a:off x="0" y="0"/>
          <a:ext cx="0" cy="0"/>
          <a:chOff x="0" y="0"/>
          <a:chExt cx="0" cy="0"/>
        </a:xfrm>
      </p:grpSpPr>
      <p:sp>
        <p:nvSpPr>
          <p:cNvPr id="433" name="Google Shape;433;p2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434" name="Google Shape;434;p26"/>
          <p:cNvSpPr txBox="1">
            <a:spLocks noGrp="1"/>
          </p:cNvSpPr>
          <p:nvPr>
            <p:ph type="subTitle" idx="1"/>
          </p:nvPr>
        </p:nvSpPr>
        <p:spPr>
          <a:xfrm>
            <a:off x="2115575" y="1535450"/>
            <a:ext cx="20079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435" name="Google Shape;435;p26"/>
          <p:cNvSpPr txBox="1">
            <a:spLocks noGrp="1"/>
          </p:cNvSpPr>
          <p:nvPr>
            <p:ph type="subTitle" idx="2"/>
          </p:nvPr>
        </p:nvSpPr>
        <p:spPr>
          <a:xfrm>
            <a:off x="2016350" y="2145400"/>
            <a:ext cx="5111400" cy="179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436" name="Google Shape;436;p26"/>
          <p:cNvSpPr/>
          <p:nvPr/>
        </p:nvSpPr>
        <p:spPr>
          <a:xfrm flipH="1">
            <a:off x="-178543"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rot="10800000" flipH="1">
            <a:off x="-278322"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6"/>
          <p:cNvSpPr/>
          <p:nvPr/>
        </p:nvSpPr>
        <p:spPr>
          <a:xfrm rot="-10484947">
            <a:off x="-734940"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6"/>
          <p:cNvSpPr/>
          <p:nvPr/>
        </p:nvSpPr>
        <p:spPr>
          <a:xfrm rot="10800000" flipH="1">
            <a:off x="1722238"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6"/>
          <p:cNvSpPr/>
          <p:nvPr/>
        </p:nvSpPr>
        <p:spPr>
          <a:xfrm rot="10800000" flipH="1">
            <a:off x="832326"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6"/>
          <p:cNvSpPr/>
          <p:nvPr/>
        </p:nvSpPr>
        <p:spPr>
          <a:xfrm rot="10800000" flipH="1">
            <a:off x="61551" y="15819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3">
  <p:cSld name="CUSTOM_11">
    <p:spTree>
      <p:nvGrpSpPr>
        <p:cNvPr id="1" name="Shape 442"/>
        <p:cNvGrpSpPr/>
        <p:nvPr/>
      </p:nvGrpSpPr>
      <p:grpSpPr>
        <a:xfrm>
          <a:off x="0" y="0"/>
          <a:ext cx="0" cy="0"/>
          <a:chOff x="0" y="0"/>
          <a:chExt cx="0" cy="0"/>
        </a:xfrm>
      </p:grpSpPr>
      <p:sp>
        <p:nvSpPr>
          <p:cNvPr id="443" name="Google Shape;443;p27"/>
          <p:cNvSpPr txBox="1">
            <a:spLocks noGrp="1"/>
          </p:cNvSpPr>
          <p:nvPr>
            <p:ph type="title"/>
          </p:nvPr>
        </p:nvSpPr>
        <p:spPr>
          <a:xfrm>
            <a:off x="3105950" y="363275"/>
            <a:ext cx="29322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44" name="Google Shape;444;p27"/>
          <p:cNvSpPr txBox="1">
            <a:spLocks noGrp="1"/>
          </p:cNvSpPr>
          <p:nvPr>
            <p:ph type="subTitle" idx="1"/>
          </p:nvPr>
        </p:nvSpPr>
        <p:spPr>
          <a:xfrm>
            <a:off x="760275" y="1535450"/>
            <a:ext cx="20079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445" name="Google Shape;445;p27"/>
          <p:cNvSpPr txBox="1">
            <a:spLocks noGrp="1"/>
          </p:cNvSpPr>
          <p:nvPr>
            <p:ph type="subTitle" idx="2"/>
          </p:nvPr>
        </p:nvSpPr>
        <p:spPr>
          <a:xfrm>
            <a:off x="540000" y="2145400"/>
            <a:ext cx="3834000" cy="17619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446" name="Google Shape;446;p27"/>
          <p:cNvSpPr txBox="1">
            <a:spLocks noGrp="1"/>
          </p:cNvSpPr>
          <p:nvPr>
            <p:ph type="subTitle" idx="3"/>
          </p:nvPr>
        </p:nvSpPr>
        <p:spPr>
          <a:xfrm>
            <a:off x="4564200" y="1535450"/>
            <a:ext cx="20079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447" name="Google Shape;447;p27"/>
          <p:cNvSpPr txBox="1">
            <a:spLocks noGrp="1"/>
          </p:cNvSpPr>
          <p:nvPr>
            <p:ph type="subTitle" idx="4"/>
          </p:nvPr>
        </p:nvSpPr>
        <p:spPr>
          <a:xfrm>
            <a:off x="4440600" y="2145400"/>
            <a:ext cx="3834000" cy="17619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448" name="Google Shape;448;p27"/>
          <p:cNvSpPr/>
          <p:nvPr/>
        </p:nvSpPr>
        <p:spPr>
          <a:xfrm>
            <a:off x="6082076"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7"/>
          <p:cNvSpPr/>
          <p:nvPr/>
        </p:nvSpPr>
        <p:spPr>
          <a:xfrm rot="10800000">
            <a:off x="6965676"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7"/>
          <p:cNvSpPr/>
          <p:nvPr/>
        </p:nvSpPr>
        <p:spPr>
          <a:xfrm rot="10484947" flipH="1">
            <a:off x="799938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7"/>
          <p:cNvSpPr/>
          <p:nvPr/>
        </p:nvSpPr>
        <p:spPr>
          <a:xfrm rot="10800000">
            <a:off x="7222138"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7"/>
          <p:cNvSpPr/>
          <p:nvPr/>
        </p:nvSpPr>
        <p:spPr>
          <a:xfrm rot="10800000">
            <a:off x="8177150"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7"/>
          <p:cNvSpPr/>
          <p:nvPr/>
        </p:nvSpPr>
        <p:spPr>
          <a:xfrm rot="10800000">
            <a:off x="8947925" y="15819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1"/>
        <p:cNvGrpSpPr/>
        <p:nvPr/>
      </p:nvGrpSpPr>
      <p:grpSpPr>
        <a:xfrm>
          <a:off x="0" y="0"/>
          <a:ext cx="0" cy="0"/>
          <a:chOff x="0" y="0"/>
          <a:chExt cx="0" cy="0"/>
        </a:xfrm>
      </p:grpSpPr>
      <p:sp>
        <p:nvSpPr>
          <p:cNvPr id="62" name="Google Shape;62;p5"/>
          <p:cNvSpPr txBox="1">
            <a:spLocks noGrp="1"/>
          </p:cNvSpPr>
          <p:nvPr>
            <p:ph type="subTitle" idx="1"/>
          </p:nvPr>
        </p:nvSpPr>
        <p:spPr>
          <a:xfrm>
            <a:off x="5069450" y="2590588"/>
            <a:ext cx="28848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3" name="Google Shape;63;p5"/>
          <p:cNvSpPr txBox="1">
            <a:spLocks noGrp="1"/>
          </p:cNvSpPr>
          <p:nvPr>
            <p:ph type="subTitle" idx="2"/>
          </p:nvPr>
        </p:nvSpPr>
        <p:spPr>
          <a:xfrm>
            <a:off x="5069400" y="2882600"/>
            <a:ext cx="2884800" cy="78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64" name="Google Shape;64;p5"/>
          <p:cNvSpPr txBox="1">
            <a:spLocks noGrp="1"/>
          </p:cNvSpPr>
          <p:nvPr>
            <p:ph type="subTitle" idx="3"/>
          </p:nvPr>
        </p:nvSpPr>
        <p:spPr>
          <a:xfrm>
            <a:off x="1189788" y="2590588"/>
            <a:ext cx="28848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5" name="Google Shape;65;p5"/>
          <p:cNvSpPr txBox="1">
            <a:spLocks noGrp="1"/>
          </p:cNvSpPr>
          <p:nvPr>
            <p:ph type="subTitle" idx="4"/>
          </p:nvPr>
        </p:nvSpPr>
        <p:spPr>
          <a:xfrm>
            <a:off x="1189800" y="2882600"/>
            <a:ext cx="2884800" cy="78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66" name="Google Shape;66;p5"/>
          <p:cNvSpPr/>
          <p:nvPr/>
        </p:nvSpPr>
        <p:spPr>
          <a:xfrm rot="10376871">
            <a:off x="-495921" y="-203555"/>
            <a:ext cx="4143688" cy="141169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812651" y="348974"/>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593226" y="83864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418776" y="6334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981851" y="2502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flipH="1">
            <a:off x="-201027" y="-164602"/>
            <a:ext cx="3007352" cy="1244123"/>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rot="10800000">
            <a:off x="-259611" y="-297078"/>
            <a:ext cx="2457436" cy="93050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rot="-448972">
            <a:off x="5418223" y="3906226"/>
            <a:ext cx="4114989" cy="1394558"/>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rot="10800000">
            <a:off x="4710711" y="4724448"/>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rot="10800000">
            <a:off x="8391336" y="4168473"/>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rot="10800000">
            <a:off x="5390761" y="416847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rot="10800000">
            <a:off x="6002711" y="475684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rot="10800000" flipH="1">
            <a:off x="6276637" y="4026301"/>
            <a:ext cx="3007352" cy="1244123"/>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6885137" y="4472397"/>
            <a:ext cx="2457436" cy="93050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2" name="Google Shape;82;p6"/>
          <p:cNvSpPr/>
          <p:nvPr/>
        </p:nvSpPr>
        <p:spPr>
          <a:xfrm>
            <a:off x="6082076"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rot="10800000">
            <a:off x="6965676"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rot="10484947" flipH="1">
            <a:off x="799938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10800000">
            <a:off x="7222138"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rot="10800000">
            <a:off x="8177150"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rot="10800000">
            <a:off x="8947925" y="15819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478950" y="1922950"/>
            <a:ext cx="4860000" cy="822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0" name="Google Shape;90;p7"/>
          <p:cNvSpPr txBox="1">
            <a:spLocks noGrp="1"/>
          </p:cNvSpPr>
          <p:nvPr>
            <p:ph type="subTitle" idx="1"/>
          </p:nvPr>
        </p:nvSpPr>
        <p:spPr>
          <a:xfrm>
            <a:off x="479050" y="2757125"/>
            <a:ext cx="4860000" cy="49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1" name="Google Shape;91;p7"/>
          <p:cNvSpPr/>
          <p:nvPr/>
        </p:nvSpPr>
        <p:spPr>
          <a:xfrm rot="-10667561">
            <a:off x="305871" y="4396335"/>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rot="10800000">
            <a:off x="402459" y="4303597"/>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272112" y="4159112"/>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5246676" y="482077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402451" y="395219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1153051" y="43906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2859751" y="47374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rot="-132439" flipH="1">
            <a:off x="305871" y="-3991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flipH="1">
            <a:off x="402459" y="-132676"/>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flipH="1">
            <a:off x="-272112" y="-1087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rot="10800000" flipH="1">
            <a:off x="402451" y="108648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rot="10800000" flipH="1">
            <a:off x="1153051" y="64806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rot="10800000" flipH="1">
            <a:off x="2859751" y="301212"/>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rot="10800000" flipH="1">
            <a:off x="5246676" y="1531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5"/>
        <p:cNvGrpSpPr/>
        <p:nvPr/>
      </p:nvGrpSpPr>
      <p:grpSpPr>
        <a:xfrm>
          <a:off x="0" y="0"/>
          <a:ext cx="0" cy="0"/>
          <a:chOff x="0" y="0"/>
          <a:chExt cx="0" cy="0"/>
        </a:xfrm>
      </p:grpSpPr>
      <p:sp>
        <p:nvSpPr>
          <p:cNvPr id="106" name="Google Shape;106;p8"/>
          <p:cNvSpPr txBox="1">
            <a:spLocks noGrp="1"/>
          </p:cNvSpPr>
          <p:nvPr>
            <p:ph type="title"/>
          </p:nvPr>
        </p:nvSpPr>
        <p:spPr>
          <a:xfrm>
            <a:off x="1388100" y="1076025"/>
            <a:ext cx="6367800" cy="2839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9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7" name="Google Shape;107;p8"/>
          <p:cNvSpPr/>
          <p:nvPr/>
        </p:nvSpPr>
        <p:spPr>
          <a:xfrm flipH="1">
            <a:off x="-426404" y="-8470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rot="10800000">
            <a:off x="-294784" y="-365201"/>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rot="-5400147">
            <a:off x="232464" y="-691625"/>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flipH="1">
            <a:off x="683516" y="60690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flipH="1">
            <a:off x="2476066" y="6665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flipH="1">
            <a:off x="3173616" y="244725"/>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flipH="1">
            <a:off x="6566441" y="273550"/>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rot="10800000" flipH="1">
            <a:off x="2631095" y="4430364"/>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6302893" y="4618767"/>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5399853">
            <a:off x="7457460" y="3823444"/>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10800000" flipH="1">
            <a:off x="8312846" y="4520067"/>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rot="10800000" flipH="1">
            <a:off x="6455196" y="439561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rot="10800000" flipH="1">
            <a:off x="5822746" y="4882242"/>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10800000" flipH="1">
            <a:off x="8749921" y="423211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10800000" flipH="1">
            <a:off x="2364821" y="4788617"/>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flipH="1">
            <a:off x="181341" y="8300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2141950" y="1922950"/>
            <a:ext cx="4860000" cy="822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5" name="Google Shape;125;p9"/>
          <p:cNvSpPr txBox="1">
            <a:spLocks noGrp="1"/>
          </p:cNvSpPr>
          <p:nvPr>
            <p:ph type="subTitle" idx="1"/>
          </p:nvPr>
        </p:nvSpPr>
        <p:spPr>
          <a:xfrm>
            <a:off x="2142050" y="2757125"/>
            <a:ext cx="4860000" cy="49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6" name="Google Shape;126;p9"/>
          <p:cNvSpPr/>
          <p:nvPr/>
        </p:nvSpPr>
        <p:spPr>
          <a:xfrm rot="10800000" flipH="1">
            <a:off x="5365175" y="328529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rot="10800000" flipH="1">
            <a:off x="4874550" y="442998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flipH="1">
            <a:off x="5365175" y="46636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flipH="1">
            <a:off x="7188788" y="43826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6621274" y="3703451"/>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flipH="1">
            <a:off x="7832875" y="40170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flipH="1">
            <a:off x="8890913" y="30075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flipH="1">
            <a:off x="-260192" y="16661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flipH="1">
            <a:off x="158481" y="-33346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rot="10800000" flipH="1">
            <a:off x="3699725" y="41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rot="10800000" flipH="1">
            <a:off x="1811013" y="63557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rot="10800000" flipH="1">
            <a:off x="-332175" y="-43579"/>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rot="10800000" flipH="1">
            <a:off x="1232025" y="106596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rot="10800000" flipH="1">
            <a:off x="108888" y="20106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540000" y="540000"/>
            <a:ext cx="3590400" cy="904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1800"/>
              <a:buNone/>
              <a:defRPr sz="3000" b="1">
                <a:solidFill>
                  <a:schemeClr val="dk1"/>
                </a:solidFill>
                <a:latin typeface="Josefin Sans"/>
                <a:ea typeface="Josefin Sans"/>
                <a:cs typeface="Josefin Sans"/>
                <a:sym typeface="Josefin Sans"/>
              </a:defRPr>
            </a:lvl1pPr>
          </a:lstStyle>
          <a:p>
            <a:endParaRPr/>
          </a:p>
        </p:txBody>
      </p:sp>
      <p:sp>
        <p:nvSpPr>
          <p:cNvPr id="142" name="Google Shape;142;p10"/>
          <p:cNvSpPr/>
          <p:nvPr/>
        </p:nvSpPr>
        <p:spPr>
          <a:xfrm flipH="1">
            <a:off x="3426309" y="3056502"/>
            <a:ext cx="5986869" cy="212719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0"/>
          <p:cNvSpPr/>
          <p:nvPr/>
        </p:nvSpPr>
        <p:spPr>
          <a:xfrm rot="10800000" flipH="1">
            <a:off x="5737690" y="3381530"/>
            <a:ext cx="3675485" cy="189381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
          <p:cNvSpPr/>
          <p:nvPr/>
        </p:nvSpPr>
        <p:spPr>
          <a:xfrm rot="315040">
            <a:off x="7305814" y="4459737"/>
            <a:ext cx="2114446" cy="9970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0"/>
          <p:cNvSpPr/>
          <p:nvPr/>
        </p:nvSpPr>
        <p:spPr>
          <a:xfrm flipH="1">
            <a:off x="5699552" y="47843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0"/>
          <p:cNvSpPr/>
          <p:nvPr/>
        </p:nvSpPr>
        <p:spPr>
          <a:xfrm flipH="1">
            <a:off x="8043764" y="39431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0"/>
          <p:cNvSpPr/>
          <p:nvPr/>
        </p:nvSpPr>
        <p:spPr>
          <a:xfrm flipH="1">
            <a:off x="8476477" y="34271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0"/>
          <p:cNvSpPr/>
          <p:nvPr/>
        </p:nvSpPr>
        <p:spPr>
          <a:xfrm flipH="1">
            <a:off x="7442277" y="35570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9"/>
        <p:cNvGrpSpPr/>
        <p:nvPr/>
      </p:nvGrpSpPr>
      <p:grpSpPr>
        <a:xfrm>
          <a:off x="0" y="0"/>
          <a:ext cx="0" cy="0"/>
          <a:chOff x="0" y="0"/>
          <a:chExt cx="0" cy="0"/>
        </a:xfrm>
      </p:grpSpPr>
      <p:sp>
        <p:nvSpPr>
          <p:cNvPr id="150" name="Google Shape;150;p11"/>
          <p:cNvSpPr txBox="1">
            <a:spLocks noGrp="1"/>
          </p:cNvSpPr>
          <p:nvPr>
            <p:ph type="title" hasCustomPrompt="1"/>
          </p:nvPr>
        </p:nvSpPr>
        <p:spPr>
          <a:xfrm>
            <a:off x="1217350" y="1604400"/>
            <a:ext cx="6709200" cy="14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1" name="Google Shape;151;p11"/>
          <p:cNvSpPr txBox="1">
            <a:spLocks noGrp="1"/>
          </p:cNvSpPr>
          <p:nvPr>
            <p:ph type="body" idx="1"/>
          </p:nvPr>
        </p:nvSpPr>
        <p:spPr>
          <a:xfrm>
            <a:off x="1668825" y="3087600"/>
            <a:ext cx="5806200" cy="4515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52" name="Google Shape;152;p11"/>
          <p:cNvSpPr/>
          <p:nvPr/>
        </p:nvSpPr>
        <p:spPr>
          <a:xfrm rot="10800000" flipH="1">
            <a:off x="2527149" y="4367365"/>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6198946" y="4555768"/>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rot="-7520738" flipH="1">
            <a:off x="7812289" y="3760467"/>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flipH="1">
            <a:off x="5018091" y="47256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7887341" y="45541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8652966" y="3628775"/>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7477516" y="4367375"/>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flipH="1">
            <a:off x="-426404" y="-8470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rot="10800000">
            <a:off x="-294784" y="-365201"/>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rot="3279262" flipH="1">
            <a:off x="-226292" y="-691608"/>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885666" y="60690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flipH="1">
            <a:off x="2476066" y="6665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flipH="1">
            <a:off x="82941" y="143520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1pPr>
            <a:lvl2pPr lvl="1">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2pPr>
            <a:lvl3pPr lvl="2">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3pPr>
            <a:lvl4pPr lvl="3">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4pPr>
            <a:lvl5pPr lvl="4">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5pPr>
            <a:lvl6pPr lvl="5">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6pPr>
            <a:lvl7pPr lvl="6">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7pPr>
            <a:lvl8pPr lvl="7">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8pPr>
            <a:lvl9pPr lvl="8">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540000" y="1152475"/>
            <a:ext cx="80640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https://www.tasteofhome.com/article/most-popular-chips-and-dip/" TargetMode="External"/><Relationship Id="rId2" Type="http://schemas.openxmlformats.org/officeDocument/2006/relationships/hyperlink" Target="https://www.eatthis.com/news-top-state-burger-consumption/" TargetMode="External"/><Relationship Id="rId1" Type="http://schemas.openxmlformats.org/officeDocument/2006/relationships/slideLayout" Target="../slideLayouts/slideLayout14.xml"/><Relationship Id="rId6" Type="http://schemas.openxmlformats.org/officeDocument/2006/relationships/hyperlink" Target="https://www.statista.com/statistics/288740/bags-of-funyuns-corn-tortilla-chips-eaten-in-the-us/" TargetMode="External"/><Relationship Id="rId5" Type="http://schemas.openxmlformats.org/officeDocument/2006/relationships/hyperlink" Target="https://www.statista.com/statistics/188222/top-potato-chip-brands-in-the-united-states/#:~:text=Lay%27s%20was%20the%20leading%20potato,potato%20chip%20market%20that%20year" TargetMode="External"/><Relationship Id="rId4" Type="http://schemas.openxmlformats.org/officeDocument/2006/relationships/hyperlink" Target="http://www.reports.mintel.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reports.mintel.com/"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reports.mintel.com/"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www.statista.com/statistics/288740/bags-of-funyuns-corn-tortilla-chips-eaten-in-the-u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0"/>
          <p:cNvSpPr txBox="1">
            <a:spLocks noGrp="1"/>
          </p:cNvSpPr>
          <p:nvPr>
            <p:ph type="ctrTitle"/>
          </p:nvPr>
        </p:nvSpPr>
        <p:spPr>
          <a:xfrm>
            <a:off x="1143191" y="1513490"/>
            <a:ext cx="6857617" cy="1600360"/>
          </a:xfrm>
          <a:custGeom>
            <a:avLst/>
            <a:gdLst>
              <a:gd name="connsiteX0" fmla="*/ 0 w 6857617"/>
              <a:gd name="connsiteY0" fmla="*/ 0 h 1600360"/>
              <a:gd name="connsiteX1" fmla="*/ 365740 w 6857617"/>
              <a:gd name="connsiteY1" fmla="*/ 0 h 1600360"/>
              <a:gd name="connsiteX2" fmla="*/ 1005784 w 6857617"/>
              <a:gd name="connsiteY2" fmla="*/ 0 h 1600360"/>
              <a:gd name="connsiteX3" fmla="*/ 1508676 w 6857617"/>
              <a:gd name="connsiteY3" fmla="*/ 0 h 1600360"/>
              <a:gd name="connsiteX4" fmla="*/ 2080144 w 6857617"/>
              <a:gd name="connsiteY4" fmla="*/ 0 h 1600360"/>
              <a:gd name="connsiteX5" fmla="*/ 2788764 w 6857617"/>
              <a:gd name="connsiteY5" fmla="*/ 0 h 1600360"/>
              <a:gd name="connsiteX6" fmla="*/ 3223080 w 6857617"/>
              <a:gd name="connsiteY6" fmla="*/ 0 h 1600360"/>
              <a:gd name="connsiteX7" fmla="*/ 3863124 w 6857617"/>
              <a:gd name="connsiteY7" fmla="*/ 0 h 1600360"/>
              <a:gd name="connsiteX8" fmla="*/ 4297440 w 6857617"/>
              <a:gd name="connsiteY8" fmla="*/ 0 h 1600360"/>
              <a:gd name="connsiteX9" fmla="*/ 4868908 w 6857617"/>
              <a:gd name="connsiteY9" fmla="*/ 0 h 1600360"/>
              <a:gd name="connsiteX10" fmla="*/ 5508952 w 6857617"/>
              <a:gd name="connsiteY10" fmla="*/ 0 h 1600360"/>
              <a:gd name="connsiteX11" fmla="*/ 5874692 w 6857617"/>
              <a:gd name="connsiteY11" fmla="*/ 0 h 1600360"/>
              <a:gd name="connsiteX12" fmla="*/ 6240431 w 6857617"/>
              <a:gd name="connsiteY12" fmla="*/ 0 h 1600360"/>
              <a:gd name="connsiteX13" fmla="*/ 6857617 w 6857617"/>
              <a:gd name="connsiteY13" fmla="*/ 0 h 1600360"/>
              <a:gd name="connsiteX14" fmla="*/ 6857617 w 6857617"/>
              <a:gd name="connsiteY14" fmla="*/ 533453 h 1600360"/>
              <a:gd name="connsiteX15" fmla="*/ 6857617 w 6857617"/>
              <a:gd name="connsiteY15" fmla="*/ 1082910 h 1600360"/>
              <a:gd name="connsiteX16" fmla="*/ 6857617 w 6857617"/>
              <a:gd name="connsiteY16" fmla="*/ 1600360 h 1600360"/>
              <a:gd name="connsiteX17" fmla="*/ 6217573 w 6857617"/>
              <a:gd name="connsiteY17" fmla="*/ 1600360 h 1600360"/>
              <a:gd name="connsiteX18" fmla="*/ 5577528 w 6857617"/>
              <a:gd name="connsiteY18" fmla="*/ 1600360 h 1600360"/>
              <a:gd name="connsiteX19" fmla="*/ 5006060 w 6857617"/>
              <a:gd name="connsiteY19" fmla="*/ 1600360 h 1600360"/>
              <a:gd name="connsiteX20" fmla="*/ 4297440 w 6857617"/>
              <a:gd name="connsiteY20" fmla="*/ 1600360 h 1600360"/>
              <a:gd name="connsiteX21" fmla="*/ 3588820 w 6857617"/>
              <a:gd name="connsiteY21" fmla="*/ 1600360 h 1600360"/>
              <a:gd name="connsiteX22" fmla="*/ 2948775 w 6857617"/>
              <a:gd name="connsiteY22" fmla="*/ 1600360 h 1600360"/>
              <a:gd name="connsiteX23" fmla="*/ 2308731 w 6857617"/>
              <a:gd name="connsiteY23" fmla="*/ 1600360 h 1600360"/>
              <a:gd name="connsiteX24" fmla="*/ 1668687 w 6857617"/>
              <a:gd name="connsiteY24" fmla="*/ 1600360 h 1600360"/>
              <a:gd name="connsiteX25" fmla="*/ 1234371 w 6857617"/>
              <a:gd name="connsiteY25" fmla="*/ 1600360 h 1600360"/>
              <a:gd name="connsiteX26" fmla="*/ 525751 w 6857617"/>
              <a:gd name="connsiteY26" fmla="*/ 1600360 h 1600360"/>
              <a:gd name="connsiteX27" fmla="*/ 0 w 6857617"/>
              <a:gd name="connsiteY27" fmla="*/ 1600360 h 1600360"/>
              <a:gd name="connsiteX28" fmla="*/ 0 w 6857617"/>
              <a:gd name="connsiteY28" fmla="*/ 1114917 h 1600360"/>
              <a:gd name="connsiteX29" fmla="*/ 0 w 6857617"/>
              <a:gd name="connsiteY29" fmla="*/ 565461 h 1600360"/>
              <a:gd name="connsiteX30" fmla="*/ 0 w 6857617"/>
              <a:gd name="connsiteY30" fmla="*/ 0 h 160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57617" h="1600360" fill="none" extrusionOk="0">
                <a:moveTo>
                  <a:pt x="0" y="0"/>
                </a:moveTo>
                <a:cubicBezTo>
                  <a:pt x="160297" y="-16570"/>
                  <a:pt x="237411" y="1955"/>
                  <a:pt x="365740" y="0"/>
                </a:cubicBezTo>
                <a:cubicBezTo>
                  <a:pt x="494069" y="-1955"/>
                  <a:pt x="784861" y="68559"/>
                  <a:pt x="1005784" y="0"/>
                </a:cubicBezTo>
                <a:cubicBezTo>
                  <a:pt x="1226707" y="-68559"/>
                  <a:pt x="1305762" y="48991"/>
                  <a:pt x="1508676" y="0"/>
                </a:cubicBezTo>
                <a:cubicBezTo>
                  <a:pt x="1711590" y="-48991"/>
                  <a:pt x="1902493" y="40626"/>
                  <a:pt x="2080144" y="0"/>
                </a:cubicBezTo>
                <a:cubicBezTo>
                  <a:pt x="2257795" y="-40626"/>
                  <a:pt x="2607340" y="46138"/>
                  <a:pt x="2788764" y="0"/>
                </a:cubicBezTo>
                <a:cubicBezTo>
                  <a:pt x="2970188" y="-46138"/>
                  <a:pt x="3118679" y="32436"/>
                  <a:pt x="3223080" y="0"/>
                </a:cubicBezTo>
                <a:cubicBezTo>
                  <a:pt x="3327481" y="-32436"/>
                  <a:pt x="3585469" y="8388"/>
                  <a:pt x="3863124" y="0"/>
                </a:cubicBezTo>
                <a:cubicBezTo>
                  <a:pt x="4140779" y="-8388"/>
                  <a:pt x="4172614" y="47835"/>
                  <a:pt x="4297440" y="0"/>
                </a:cubicBezTo>
                <a:cubicBezTo>
                  <a:pt x="4422266" y="-47835"/>
                  <a:pt x="4600231" y="64579"/>
                  <a:pt x="4868908" y="0"/>
                </a:cubicBezTo>
                <a:cubicBezTo>
                  <a:pt x="5137585" y="-64579"/>
                  <a:pt x="5252362" y="24114"/>
                  <a:pt x="5508952" y="0"/>
                </a:cubicBezTo>
                <a:cubicBezTo>
                  <a:pt x="5765542" y="-24114"/>
                  <a:pt x="5785650" y="195"/>
                  <a:pt x="5874692" y="0"/>
                </a:cubicBezTo>
                <a:cubicBezTo>
                  <a:pt x="5963734" y="-195"/>
                  <a:pt x="6147225" y="24954"/>
                  <a:pt x="6240431" y="0"/>
                </a:cubicBezTo>
                <a:cubicBezTo>
                  <a:pt x="6333637" y="-24954"/>
                  <a:pt x="6553610" y="12770"/>
                  <a:pt x="6857617" y="0"/>
                </a:cubicBezTo>
                <a:cubicBezTo>
                  <a:pt x="6881809" y="239569"/>
                  <a:pt x="6849566" y="267446"/>
                  <a:pt x="6857617" y="533453"/>
                </a:cubicBezTo>
                <a:cubicBezTo>
                  <a:pt x="6865668" y="799460"/>
                  <a:pt x="6837235" y="878791"/>
                  <a:pt x="6857617" y="1082910"/>
                </a:cubicBezTo>
                <a:cubicBezTo>
                  <a:pt x="6877999" y="1287029"/>
                  <a:pt x="6809224" y="1360914"/>
                  <a:pt x="6857617" y="1600360"/>
                </a:cubicBezTo>
                <a:cubicBezTo>
                  <a:pt x="6689061" y="1633929"/>
                  <a:pt x="6531308" y="1576098"/>
                  <a:pt x="6217573" y="1600360"/>
                </a:cubicBezTo>
                <a:cubicBezTo>
                  <a:pt x="5903838" y="1624622"/>
                  <a:pt x="5872424" y="1597905"/>
                  <a:pt x="5577528" y="1600360"/>
                </a:cubicBezTo>
                <a:cubicBezTo>
                  <a:pt x="5282632" y="1602815"/>
                  <a:pt x="5145194" y="1570716"/>
                  <a:pt x="5006060" y="1600360"/>
                </a:cubicBezTo>
                <a:cubicBezTo>
                  <a:pt x="4866926" y="1630004"/>
                  <a:pt x="4597356" y="1599538"/>
                  <a:pt x="4297440" y="1600360"/>
                </a:cubicBezTo>
                <a:cubicBezTo>
                  <a:pt x="3997524" y="1601182"/>
                  <a:pt x="3807065" y="1581034"/>
                  <a:pt x="3588820" y="1600360"/>
                </a:cubicBezTo>
                <a:cubicBezTo>
                  <a:pt x="3370575" y="1619686"/>
                  <a:pt x="3252027" y="1570301"/>
                  <a:pt x="2948775" y="1600360"/>
                </a:cubicBezTo>
                <a:cubicBezTo>
                  <a:pt x="2645524" y="1630419"/>
                  <a:pt x="2475878" y="1579471"/>
                  <a:pt x="2308731" y="1600360"/>
                </a:cubicBezTo>
                <a:cubicBezTo>
                  <a:pt x="2141584" y="1621249"/>
                  <a:pt x="1924251" y="1594550"/>
                  <a:pt x="1668687" y="1600360"/>
                </a:cubicBezTo>
                <a:cubicBezTo>
                  <a:pt x="1413123" y="1606170"/>
                  <a:pt x="1436299" y="1557380"/>
                  <a:pt x="1234371" y="1600360"/>
                </a:cubicBezTo>
                <a:cubicBezTo>
                  <a:pt x="1032443" y="1643340"/>
                  <a:pt x="782188" y="1525841"/>
                  <a:pt x="525751" y="1600360"/>
                </a:cubicBezTo>
                <a:cubicBezTo>
                  <a:pt x="269314" y="1674879"/>
                  <a:pt x="166692" y="1548900"/>
                  <a:pt x="0" y="1600360"/>
                </a:cubicBezTo>
                <a:cubicBezTo>
                  <a:pt x="-1345" y="1463599"/>
                  <a:pt x="48623" y="1341138"/>
                  <a:pt x="0" y="1114917"/>
                </a:cubicBezTo>
                <a:cubicBezTo>
                  <a:pt x="-48623" y="888696"/>
                  <a:pt x="62326" y="838019"/>
                  <a:pt x="0" y="565461"/>
                </a:cubicBezTo>
                <a:cubicBezTo>
                  <a:pt x="-62326" y="292903"/>
                  <a:pt x="57792" y="205484"/>
                  <a:pt x="0" y="0"/>
                </a:cubicBezTo>
                <a:close/>
              </a:path>
              <a:path w="6857617" h="1600360" stroke="0" extrusionOk="0">
                <a:moveTo>
                  <a:pt x="0" y="0"/>
                </a:moveTo>
                <a:cubicBezTo>
                  <a:pt x="165901" y="-55722"/>
                  <a:pt x="380854" y="17115"/>
                  <a:pt x="502892" y="0"/>
                </a:cubicBezTo>
                <a:cubicBezTo>
                  <a:pt x="624930" y="-17115"/>
                  <a:pt x="718700" y="19991"/>
                  <a:pt x="868631" y="0"/>
                </a:cubicBezTo>
                <a:cubicBezTo>
                  <a:pt x="1018562" y="-19991"/>
                  <a:pt x="1309782" y="42245"/>
                  <a:pt x="1577252" y="0"/>
                </a:cubicBezTo>
                <a:cubicBezTo>
                  <a:pt x="1844722" y="-42245"/>
                  <a:pt x="1846101" y="8387"/>
                  <a:pt x="2080144" y="0"/>
                </a:cubicBezTo>
                <a:cubicBezTo>
                  <a:pt x="2314187" y="-8387"/>
                  <a:pt x="2479557" y="16384"/>
                  <a:pt x="2583036" y="0"/>
                </a:cubicBezTo>
                <a:cubicBezTo>
                  <a:pt x="2686515" y="-16384"/>
                  <a:pt x="2947496" y="75902"/>
                  <a:pt x="3291656" y="0"/>
                </a:cubicBezTo>
                <a:cubicBezTo>
                  <a:pt x="3635816" y="-75902"/>
                  <a:pt x="3533302" y="35539"/>
                  <a:pt x="3725972" y="0"/>
                </a:cubicBezTo>
                <a:cubicBezTo>
                  <a:pt x="3918642" y="-35539"/>
                  <a:pt x="4245967" y="33164"/>
                  <a:pt x="4434592" y="0"/>
                </a:cubicBezTo>
                <a:cubicBezTo>
                  <a:pt x="4623217" y="-33164"/>
                  <a:pt x="4844235" y="13990"/>
                  <a:pt x="5143213" y="0"/>
                </a:cubicBezTo>
                <a:cubicBezTo>
                  <a:pt x="5442191" y="-13990"/>
                  <a:pt x="5452538" y="59050"/>
                  <a:pt x="5714681" y="0"/>
                </a:cubicBezTo>
                <a:cubicBezTo>
                  <a:pt x="5976824" y="-59050"/>
                  <a:pt x="6469270" y="125367"/>
                  <a:pt x="6857617" y="0"/>
                </a:cubicBezTo>
                <a:cubicBezTo>
                  <a:pt x="6865995" y="188397"/>
                  <a:pt x="6828329" y="354475"/>
                  <a:pt x="6857617" y="517450"/>
                </a:cubicBezTo>
                <a:cubicBezTo>
                  <a:pt x="6886905" y="680425"/>
                  <a:pt x="6839846" y="854395"/>
                  <a:pt x="6857617" y="1002892"/>
                </a:cubicBezTo>
                <a:cubicBezTo>
                  <a:pt x="6875388" y="1151389"/>
                  <a:pt x="6820110" y="1445594"/>
                  <a:pt x="6857617" y="1600360"/>
                </a:cubicBezTo>
                <a:cubicBezTo>
                  <a:pt x="6602576" y="1667403"/>
                  <a:pt x="6567497" y="1575802"/>
                  <a:pt x="6286149" y="1600360"/>
                </a:cubicBezTo>
                <a:cubicBezTo>
                  <a:pt x="6004801" y="1624918"/>
                  <a:pt x="5848909" y="1534293"/>
                  <a:pt x="5714681" y="1600360"/>
                </a:cubicBezTo>
                <a:cubicBezTo>
                  <a:pt x="5580453" y="1666427"/>
                  <a:pt x="5327032" y="1581106"/>
                  <a:pt x="5006060" y="1600360"/>
                </a:cubicBezTo>
                <a:cubicBezTo>
                  <a:pt x="4685088" y="1619614"/>
                  <a:pt x="4624791" y="1548681"/>
                  <a:pt x="4434592" y="1600360"/>
                </a:cubicBezTo>
                <a:cubicBezTo>
                  <a:pt x="4244393" y="1652039"/>
                  <a:pt x="4148710" y="1591581"/>
                  <a:pt x="4068853" y="1600360"/>
                </a:cubicBezTo>
                <a:cubicBezTo>
                  <a:pt x="3988996" y="1609139"/>
                  <a:pt x="3783017" y="1553178"/>
                  <a:pt x="3634537" y="1600360"/>
                </a:cubicBezTo>
                <a:cubicBezTo>
                  <a:pt x="3486057" y="1647542"/>
                  <a:pt x="3111137" y="1572349"/>
                  <a:pt x="2925917" y="1600360"/>
                </a:cubicBezTo>
                <a:cubicBezTo>
                  <a:pt x="2740697" y="1628371"/>
                  <a:pt x="2621795" y="1564980"/>
                  <a:pt x="2354449" y="1600360"/>
                </a:cubicBezTo>
                <a:cubicBezTo>
                  <a:pt x="2087103" y="1635740"/>
                  <a:pt x="2072574" y="1590926"/>
                  <a:pt x="1920133" y="1600360"/>
                </a:cubicBezTo>
                <a:cubicBezTo>
                  <a:pt x="1767692" y="1609794"/>
                  <a:pt x="1626623" y="1594406"/>
                  <a:pt x="1348665" y="1600360"/>
                </a:cubicBezTo>
                <a:cubicBezTo>
                  <a:pt x="1070707" y="1606314"/>
                  <a:pt x="1099346" y="1566695"/>
                  <a:pt x="982925" y="1600360"/>
                </a:cubicBezTo>
                <a:cubicBezTo>
                  <a:pt x="866504" y="1634025"/>
                  <a:pt x="784926" y="1571106"/>
                  <a:pt x="617186" y="1600360"/>
                </a:cubicBezTo>
                <a:cubicBezTo>
                  <a:pt x="449446" y="1629614"/>
                  <a:pt x="178351" y="1550352"/>
                  <a:pt x="0" y="1600360"/>
                </a:cubicBezTo>
                <a:cubicBezTo>
                  <a:pt x="-44272" y="1488046"/>
                  <a:pt x="37570" y="1273057"/>
                  <a:pt x="0" y="1098914"/>
                </a:cubicBezTo>
                <a:cubicBezTo>
                  <a:pt x="-37570" y="924771"/>
                  <a:pt x="41515" y="770785"/>
                  <a:pt x="0" y="533453"/>
                </a:cubicBezTo>
                <a:cubicBezTo>
                  <a:pt x="-41515" y="296121"/>
                  <a:pt x="36096" y="110515"/>
                  <a:pt x="0" y="0"/>
                </a:cubicBezTo>
                <a:close/>
              </a:path>
            </a:pathLst>
          </a:custGeom>
          <a:ln w="92075" cmpd="tri">
            <a:gradFill>
              <a:gsLst>
                <a:gs pos="0">
                  <a:schemeClr val="accent6">
                    <a:lumMod val="20000"/>
                    <a:lumOff val="80000"/>
                  </a:schemeClr>
                </a:gs>
                <a:gs pos="50000">
                  <a:schemeClr val="accent6">
                    <a:lumMod val="40000"/>
                    <a:lumOff val="60000"/>
                  </a:schemeClr>
                </a:gs>
                <a:gs pos="100000">
                  <a:schemeClr val="accent6">
                    <a:lumMod val="60000"/>
                    <a:lumOff val="40000"/>
                  </a:schemeClr>
                </a:gs>
              </a:gsLst>
              <a:lin ang="5400000" scaled="1"/>
            </a:gra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spcFirstLastPara="1" wrap="square" lIns="91425" tIns="91425" rIns="91425" bIns="91425" anchor="ctr" anchorCtr="0">
            <a:noAutofit/>
          </a:bodyPr>
          <a:lstStyle/>
          <a:p>
            <a:pPr marL="0" lvl="0" indent="0" algn="ctr" rtl="0">
              <a:spcBef>
                <a:spcPts val="0"/>
              </a:spcBef>
              <a:spcAft>
                <a:spcPts val="0"/>
              </a:spcAft>
              <a:buNone/>
            </a:pPr>
            <a:r>
              <a:rPr lang="en" sz="6600"/>
              <a:t>BURGER RINGS</a:t>
            </a:r>
            <a:endParaRPr sz="6600"/>
          </a:p>
        </p:txBody>
      </p:sp>
      <p:sp>
        <p:nvSpPr>
          <p:cNvPr id="463" name="Google Shape;463;p30"/>
          <p:cNvSpPr txBox="1">
            <a:spLocks noGrp="1"/>
          </p:cNvSpPr>
          <p:nvPr>
            <p:ph type="subTitle" idx="1"/>
          </p:nvPr>
        </p:nvSpPr>
        <p:spPr>
          <a:xfrm>
            <a:off x="1024802" y="3379800"/>
            <a:ext cx="7094396" cy="38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GROUP 6 – Brandon Rothstein, Kassidy Burrows, Leo Zhao, Jack Huang, Parker Hoyt</a:t>
            </a:r>
            <a:endParaRPr/>
          </a:p>
        </p:txBody>
      </p:sp>
      <p:sp>
        <p:nvSpPr>
          <p:cNvPr id="4" name="Google Shape;481;p32">
            <a:extLst>
              <a:ext uri="{FF2B5EF4-FFF2-40B4-BE49-F238E27FC236}">
                <a16:creationId xmlns:a16="http://schemas.microsoft.com/office/drawing/2014/main" id="{CFEE4297-5BA1-AB80-B316-9E67001CEE77}"/>
              </a:ext>
            </a:extLst>
          </p:cNvPr>
          <p:cNvSpPr txBox="1">
            <a:spLocks/>
          </p:cNvSpPr>
          <p:nvPr/>
        </p:nvSpPr>
        <p:spPr>
          <a:xfrm>
            <a:off x="7662415" y="4786500"/>
            <a:ext cx="3690000" cy="357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100" b="1">
                <a:solidFill>
                  <a:schemeClr val="dk1"/>
                </a:solidFill>
                <a:latin typeface="Josefin Sans"/>
                <a:sym typeface="Josefin Sans"/>
              </a:rPr>
              <a:t>February 23</a:t>
            </a:r>
            <a:r>
              <a:rPr lang="en" sz="1100" b="1" baseline="30000">
                <a:solidFill>
                  <a:schemeClr val="dk1"/>
                </a:solidFill>
                <a:latin typeface="Josefin Sans"/>
                <a:sym typeface="Josefin Sans"/>
              </a:rPr>
              <a:t>rd</a:t>
            </a:r>
            <a:r>
              <a:rPr lang="en" sz="1100" b="1">
                <a:solidFill>
                  <a:schemeClr val="dk1"/>
                </a:solidFill>
                <a:latin typeface="Josefin Sans"/>
                <a:sym typeface="Josefin Sans"/>
              </a:rPr>
              <a:t>, 2023</a:t>
            </a:r>
            <a:endParaRPr lang="en" sz="7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3"/>
          <p:cNvSpPr txBox="1">
            <a:spLocks noGrp="1"/>
          </p:cNvSpPr>
          <p:nvPr>
            <p:ph type="title"/>
          </p:nvPr>
        </p:nvSpPr>
        <p:spPr>
          <a:xfrm>
            <a:off x="2693850" y="464276"/>
            <a:ext cx="3756300" cy="572700"/>
          </a:xfrm>
          <a:prstGeom prst="rect">
            <a:avLst/>
          </a:prstGeom>
          <a:ln w="25400">
            <a:gradFill>
              <a:gsLst>
                <a:gs pos="50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ctr" anchorCtr="0">
            <a:noAutofit/>
          </a:bodyPr>
          <a:lstStyle/>
          <a:p>
            <a:pPr marL="0" lvl="0" indent="0" rtl="0">
              <a:spcBef>
                <a:spcPts val="0"/>
              </a:spcBef>
              <a:spcAft>
                <a:spcPts val="0"/>
              </a:spcAft>
              <a:buNone/>
            </a:pPr>
            <a:r>
              <a:rPr lang="en">
                <a:solidFill>
                  <a:schemeClr val="accent6">
                    <a:lumMod val="75000"/>
                  </a:schemeClr>
                </a:solidFill>
              </a:rPr>
              <a:t>S</a:t>
            </a:r>
            <a:r>
              <a:rPr lang="en">
                <a:solidFill>
                  <a:schemeClr val="accent6">
                    <a:lumMod val="60000"/>
                    <a:lumOff val="40000"/>
                  </a:schemeClr>
                </a:solidFill>
              </a:rPr>
              <a:t>W</a:t>
            </a:r>
            <a:r>
              <a:rPr lang="en">
                <a:solidFill>
                  <a:schemeClr val="accent6">
                    <a:lumMod val="40000"/>
                    <a:lumOff val="60000"/>
                  </a:schemeClr>
                </a:solidFill>
              </a:rPr>
              <a:t>O</a:t>
            </a:r>
            <a:r>
              <a:rPr lang="en">
                <a:solidFill>
                  <a:schemeClr val="accent6">
                    <a:lumMod val="20000"/>
                    <a:lumOff val="80000"/>
                  </a:schemeClr>
                </a:solidFill>
              </a:rPr>
              <a:t>T</a:t>
            </a:r>
            <a:r>
              <a:rPr lang="en">
                <a:solidFill>
                  <a:schemeClr val="accent6">
                    <a:lumMod val="75000"/>
                  </a:schemeClr>
                </a:solidFill>
              </a:rPr>
              <a:t> AN</a:t>
            </a:r>
            <a:r>
              <a:rPr lang="en">
                <a:solidFill>
                  <a:schemeClr val="accent6">
                    <a:lumMod val="60000"/>
                    <a:lumOff val="40000"/>
                  </a:schemeClr>
                </a:solidFill>
              </a:rPr>
              <a:t>AL</a:t>
            </a:r>
            <a:r>
              <a:rPr lang="en">
                <a:solidFill>
                  <a:schemeClr val="accent6">
                    <a:lumMod val="40000"/>
                    <a:lumOff val="60000"/>
                  </a:schemeClr>
                </a:solidFill>
              </a:rPr>
              <a:t>YS</a:t>
            </a:r>
            <a:r>
              <a:rPr lang="en">
                <a:solidFill>
                  <a:schemeClr val="accent6">
                    <a:lumMod val="20000"/>
                    <a:lumOff val="80000"/>
                  </a:schemeClr>
                </a:solidFill>
              </a:rPr>
              <a:t>IS</a:t>
            </a:r>
            <a:endParaRPr>
              <a:solidFill>
                <a:schemeClr val="accent6">
                  <a:lumMod val="20000"/>
                  <a:lumOff val="80000"/>
                </a:schemeClr>
              </a:solidFill>
            </a:endParaRPr>
          </a:p>
        </p:txBody>
      </p:sp>
      <p:sp>
        <p:nvSpPr>
          <p:cNvPr id="492" name="Google Shape;492;p33"/>
          <p:cNvSpPr txBox="1">
            <a:spLocks noGrp="1"/>
          </p:cNvSpPr>
          <p:nvPr>
            <p:ph type="subTitle" idx="1"/>
          </p:nvPr>
        </p:nvSpPr>
        <p:spPr>
          <a:xfrm>
            <a:off x="4433137" y="1231840"/>
            <a:ext cx="3045300" cy="357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solidFill>
                  <a:schemeClr val="accent6">
                    <a:lumMod val="60000"/>
                    <a:lumOff val="40000"/>
                  </a:schemeClr>
                </a:solidFill>
              </a:rPr>
              <a:t>Weaknesses</a:t>
            </a:r>
            <a:endParaRPr>
              <a:solidFill>
                <a:schemeClr val="accent6">
                  <a:lumMod val="60000"/>
                  <a:lumOff val="40000"/>
                </a:schemeClr>
              </a:solidFill>
            </a:endParaRPr>
          </a:p>
        </p:txBody>
      </p:sp>
      <p:sp>
        <p:nvSpPr>
          <p:cNvPr id="2" name="Subtitle 1">
            <a:extLst>
              <a:ext uri="{FF2B5EF4-FFF2-40B4-BE49-F238E27FC236}">
                <a16:creationId xmlns:a16="http://schemas.microsoft.com/office/drawing/2014/main" id="{17033472-1846-6975-EEBE-9CAFBC42AE5F}"/>
              </a:ext>
            </a:extLst>
          </p:cNvPr>
          <p:cNvSpPr>
            <a:spLocks noGrp="1"/>
          </p:cNvSpPr>
          <p:nvPr>
            <p:ph type="subTitle" idx="2"/>
          </p:nvPr>
        </p:nvSpPr>
        <p:spPr>
          <a:xfrm>
            <a:off x="4735761" y="1708625"/>
            <a:ext cx="3045300" cy="1048200"/>
          </a:xfrm>
        </p:spPr>
        <p:txBody>
          <a:bodyPr/>
          <a:lstStyle/>
          <a:p>
            <a:pPr algn="l">
              <a:buFont typeface="Arial" panose="020B0604020202020204" pitchFamily="34" charset="0"/>
              <a:buChar char="•"/>
            </a:pPr>
            <a:r>
              <a:rPr lang="en-US" sz="1400"/>
              <a:t>Flavor can be </a:t>
            </a:r>
            <a:r>
              <a:rPr lang="en-US" sz="1400" b="1"/>
              <a:t>off-putting </a:t>
            </a:r>
            <a:r>
              <a:rPr lang="en-US" sz="1400"/>
              <a:t>at first glance</a:t>
            </a:r>
          </a:p>
          <a:p>
            <a:pPr algn="l">
              <a:buFont typeface="Arial" panose="020B0604020202020204" pitchFamily="34" charset="0"/>
              <a:buChar char="•"/>
            </a:pPr>
            <a:r>
              <a:rPr lang="en-US" sz="1400" b="1"/>
              <a:t>Limited</a:t>
            </a:r>
            <a:r>
              <a:rPr lang="en-US" sz="1400"/>
              <a:t> flavor options</a:t>
            </a:r>
          </a:p>
          <a:p>
            <a:pPr algn="l"/>
            <a:endParaRPr lang="en-US"/>
          </a:p>
        </p:txBody>
      </p:sp>
      <p:sp>
        <p:nvSpPr>
          <p:cNvPr id="3" name="Subtitle 2">
            <a:extLst>
              <a:ext uri="{FF2B5EF4-FFF2-40B4-BE49-F238E27FC236}">
                <a16:creationId xmlns:a16="http://schemas.microsoft.com/office/drawing/2014/main" id="{B4FC8DFA-677D-F00F-A3F6-CC0DB7080529}"/>
              </a:ext>
            </a:extLst>
          </p:cNvPr>
          <p:cNvSpPr>
            <a:spLocks noGrp="1"/>
          </p:cNvSpPr>
          <p:nvPr>
            <p:ph type="subTitle" idx="3"/>
          </p:nvPr>
        </p:nvSpPr>
        <p:spPr>
          <a:xfrm>
            <a:off x="1220123" y="1231840"/>
            <a:ext cx="3045300" cy="357000"/>
          </a:xfrm>
        </p:spPr>
        <p:txBody>
          <a:bodyPr/>
          <a:lstStyle/>
          <a:p>
            <a:r>
              <a:rPr lang="en-US">
                <a:solidFill>
                  <a:schemeClr val="accent6">
                    <a:lumMod val="75000"/>
                  </a:schemeClr>
                </a:solidFill>
              </a:rPr>
              <a:t>Strengths</a:t>
            </a:r>
          </a:p>
        </p:txBody>
      </p:sp>
      <p:sp>
        <p:nvSpPr>
          <p:cNvPr id="4" name="Subtitle 3">
            <a:extLst>
              <a:ext uri="{FF2B5EF4-FFF2-40B4-BE49-F238E27FC236}">
                <a16:creationId xmlns:a16="http://schemas.microsoft.com/office/drawing/2014/main" id="{7A40D4A3-0B95-8356-06D1-504F98DAE3A0}"/>
              </a:ext>
            </a:extLst>
          </p:cNvPr>
          <p:cNvSpPr>
            <a:spLocks noGrp="1"/>
          </p:cNvSpPr>
          <p:nvPr>
            <p:ph type="subTitle" idx="4"/>
          </p:nvPr>
        </p:nvSpPr>
        <p:spPr>
          <a:xfrm>
            <a:off x="1365312" y="1708625"/>
            <a:ext cx="2914383" cy="1048200"/>
          </a:xfrm>
        </p:spPr>
        <p:txBody>
          <a:bodyPr/>
          <a:lstStyle/>
          <a:p>
            <a:pPr algn="l">
              <a:buFont typeface="Arial" panose="020B0604020202020204" pitchFamily="34" charset="0"/>
              <a:buChar char="•"/>
            </a:pPr>
            <a:r>
              <a:rPr lang="en-US" b="1"/>
              <a:t>Unique </a:t>
            </a:r>
            <a:r>
              <a:rPr lang="en-US"/>
              <a:t>product</a:t>
            </a:r>
          </a:p>
          <a:p>
            <a:pPr algn="l">
              <a:buFont typeface="Arial" panose="020B0604020202020204" pitchFamily="34" charset="0"/>
              <a:buChar char="•"/>
            </a:pPr>
            <a:r>
              <a:rPr lang="en-US"/>
              <a:t>Produced by </a:t>
            </a:r>
            <a:r>
              <a:rPr lang="en-US" b="1"/>
              <a:t>Pepsi Co. </a:t>
            </a:r>
            <a:r>
              <a:rPr lang="en-US"/>
              <a:t>(already established brand with wide distribution)</a:t>
            </a:r>
          </a:p>
          <a:p>
            <a:pPr algn="l">
              <a:buFont typeface="Arial" panose="020B0604020202020204" pitchFamily="34" charset="0"/>
              <a:buChar char="•"/>
            </a:pPr>
            <a:r>
              <a:rPr lang="en-US" b="1"/>
              <a:t>Vegan </a:t>
            </a:r>
            <a:r>
              <a:rPr lang="en-US"/>
              <a:t>Friendly</a:t>
            </a:r>
          </a:p>
          <a:p>
            <a:pPr algn="l"/>
            <a:endParaRPr lang="en-US"/>
          </a:p>
        </p:txBody>
      </p:sp>
      <p:sp>
        <p:nvSpPr>
          <p:cNvPr id="5" name="Subtitle 4">
            <a:extLst>
              <a:ext uri="{FF2B5EF4-FFF2-40B4-BE49-F238E27FC236}">
                <a16:creationId xmlns:a16="http://schemas.microsoft.com/office/drawing/2014/main" id="{71609F7B-2574-E0E8-92A1-360F3EC49367}"/>
              </a:ext>
            </a:extLst>
          </p:cNvPr>
          <p:cNvSpPr>
            <a:spLocks noGrp="1"/>
          </p:cNvSpPr>
          <p:nvPr>
            <p:ph type="subTitle" idx="5"/>
          </p:nvPr>
        </p:nvSpPr>
        <p:spPr>
          <a:xfrm>
            <a:off x="4433097" y="2945558"/>
            <a:ext cx="3045300" cy="357000"/>
          </a:xfrm>
        </p:spPr>
        <p:txBody>
          <a:bodyPr/>
          <a:lstStyle/>
          <a:p>
            <a:r>
              <a:rPr lang="en-US">
                <a:solidFill>
                  <a:schemeClr val="accent6">
                    <a:lumMod val="20000"/>
                    <a:lumOff val="80000"/>
                  </a:schemeClr>
                </a:solidFill>
              </a:rPr>
              <a:t>Threats</a:t>
            </a:r>
          </a:p>
        </p:txBody>
      </p:sp>
      <p:sp>
        <p:nvSpPr>
          <p:cNvPr id="6" name="Subtitle 5">
            <a:extLst>
              <a:ext uri="{FF2B5EF4-FFF2-40B4-BE49-F238E27FC236}">
                <a16:creationId xmlns:a16="http://schemas.microsoft.com/office/drawing/2014/main" id="{AFAE846C-4224-7060-74EE-86FFD5437D49}"/>
              </a:ext>
            </a:extLst>
          </p:cNvPr>
          <p:cNvSpPr>
            <a:spLocks noGrp="1"/>
          </p:cNvSpPr>
          <p:nvPr>
            <p:ph type="subTitle" idx="6"/>
          </p:nvPr>
        </p:nvSpPr>
        <p:spPr>
          <a:xfrm>
            <a:off x="4735760" y="3375044"/>
            <a:ext cx="3428779" cy="1048200"/>
          </a:xfrm>
        </p:spPr>
        <p:txBody>
          <a:bodyPr/>
          <a:lstStyle/>
          <a:p>
            <a:pPr algn="l">
              <a:buFont typeface="Arial" panose="020B0604020202020204" pitchFamily="34" charset="0"/>
              <a:buChar char="•"/>
            </a:pPr>
            <a:r>
              <a:rPr lang="en-US" sz="1400" b="1"/>
              <a:t>Unfamiliar</a:t>
            </a:r>
            <a:r>
              <a:rPr lang="en-US" sz="1400"/>
              <a:t> to Americans</a:t>
            </a:r>
          </a:p>
          <a:p>
            <a:pPr algn="l">
              <a:buFont typeface="Arial" panose="020B0604020202020204" pitchFamily="34" charset="0"/>
              <a:buChar char="•"/>
            </a:pPr>
            <a:r>
              <a:rPr lang="en-US" b="1"/>
              <a:t>Competitors</a:t>
            </a:r>
            <a:r>
              <a:rPr lang="en-US"/>
              <a:t> (</a:t>
            </a:r>
            <a:r>
              <a:rPr lang="en-US" err="1"/>
              <a:t>ie</a:t>
            </a:r>
            <a:r>
              <a:rPr lang="en-US"/>
              <a:t>. Funyuns, Pringles, Utz)</a:t>
            </a:r>
            <a:endParaRPr lang="en-US" sz="1400"/>
          </a:p>
          <a:p>
            <a:pPr algn="l">
              <a:buFont typeface="Arial" panose="020B0604020202020204" pitchFamily="34" charset="0"/>
              <a:buChar char="•"/>
            </a:pPr>
            <a:r>
              <a:rPr lang="en-US" sz="1400"/>
              <a:t>Other companies have larger </a:t>
            </a:r>
            <a:r>
              <a:rPr lang="en-US" sz="1400" b="1"/>
              <a:t>variety of chip flavors </a:t>
            </a:r>
            <a:r>
              <a:rPr lang="en-US" sz="1400"/>
              <a:t>(</a:t>
            </a:r>
            <a:r>
              <a:rPr lang="en-US" sz="1400" err="1"/>
              <a:t>ie</a:t>
            </a:r>
            <a:r>
              <a:rPr lang="en-US" sz="1400"/>
              <a:t>. BBQ, Ketchup, Sour Cream and Onion)</a:t>
            </a:r>
          </a:p>
          <a:p>
            <a:pPr algn="l"/>
            <a:endParaRPr lang="en-US"/>
          </a:p>
        </p:txBody>
      </p:sp>
      <p:sp>
        <p:nvSpPr>
          <p:cNvPr id="7" name="Subtitle 6">
            <a:extLst>
              <a:ext uri="{FF2B5EF4-FFF2-40B4-BE49-F238E27FC236}">
                <a16:creationId xmlns:a16="http://schemas.microsoft.com/office/drawing/2014/main" id="{86BC6AAF-DC8B-1625-2A28-70349585D7FD}"/>
              </a:ext>
            </a:extLst>
          </p:cNvPr>
          <p:cNvSpPr>
            <a:spLocks noGrp="1"/>
          </p:cNvSpPr>
          <p:nvPr>
            <p:ph type="subTitle" idx="7"/>
          </p:nvPr>
        </p:nvSpPr>
        <p:spPr>
          <a:xfrm>
            <a:off x="1220123" y="2945558"/>
            <a:ext cx="3045300" cy="357000"/>
          </a:xfrm>
        </p:spPr>
        <p:txBody>
          <a:bodyPr/>
          <a:lstStyle/>
          <a:p>
            <a:r>
              <a:rPr lang="en-US">
                <a:solidFill>
                  <a:schemeClr val="accent6">
                    <a:lumMod val="40000"/>
                    <a:lumOff val="60000"/>
                  </a:schemeClr>
                </a:solidFill>
              </a:rPr>
              <a:t>Opportunities</a:t>
            </a:r>
          </a:p>
        </p:txBody>
      </p:sp>
      <p:sp>
        <p:nvSpPr>
          <p:cNvPr id="8" name="Subtitle 7">
            <a:extLst>
              <a:ext uri="{FF2B5EF4-FFF2-40B4-BE49-F238E27FC236}">
                <a16:creationId xmlns:a16="http://schemas.microsoft.com/office/drawing/2014/main" id="{F9AB4389-EBDB-357C-D2E1-49231A7C5A00}"/>
              </a:ext>
            </a:extLst>
          </p:cNvPr>
          <p:cNvSpPr>
            <a:spLocks noGrp="1"/>
          </p:cNvSpPr>
          <p:nvPr>
            <p:ph type="subTitle" idx="8"/>
          </p:nvPr>
        </p:nvSpPr>
        <p:spPr>
          <a:xfrm>
            <a:off x="1365312" y="3453874"/>
            <a:ext cx="3563007" cy="1048200"/>
          </a:xfrm>
        </p:spPr>
        <p:txBody>
          <a:bodyPr/>
          <a:lstStyle/>
          <a:p>
            <a:pPr algn="l">
              <a:buFont typeface="Arial" panose="020B0604020202020204" pitchFamily="34" charset="0"/>
              <a:buChar char="•"/>
            </a:pPr>
            <a:r>
              <a:rPr lang="en-US" sz="1400"/>
              <a:t>Can enter </a:t>
            </a:r>
            <a:r>
              <a:rPr lang="en-US" sz="1400" b="1"/>
              <a:t>American markets</a:t>
            </a:r>
          </a:p>
          <a:p>
            <a:pPr algn="l">
              <a:buFont typeface="Arial" panose="020B0604020202020204" pitchFamily="34" charset="0"/>
              <a:buChar char="•"/>
            </a:pPr>
            <a:r>
              <a:rPr lang="en-US" sz="1400" b="1"/>
              <a:t>Expanded product line </a:t>
            </a:r>
            <a:r>
              <a:rPr lang="en-US" sz="1400"/>
              <a:t>– create new flavors of burger rings (</a:t>
            </a:r>
            <a:r>
              <a:rPr lang="en-US" sz="1400" err="1"/>
              <a:t>ie</a:t>
            </a:r>
            <a:r>
              <a:rPr lang="en-US" sz="1400"/>
              <a:t>. Bacon, Cheeseburger, Garlic Aioli)</a:t>
            </a:r>
          </a:p>
          <a:p>
            <a:pPr algn="l"/>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1"/>
                                        </p:tgtEl>
                                        <p:attrNameLst>
                                          <p:attrName>style.visibility</p:attrName>
                                        </p:attrNameLst>
                                      </p:cBhvr>
                                      <p:to>
                                        <p:strVal val="visible"/>
                                      </p:to>
                                    </p:set>
                                    <p:animEffect transition="in" filter="wipe(up)">
                                      <p:cBhvr>
                                        <p:cTn id="7" dur="500"/>
                                        <p:tgtEl>
                                          <p:spTgt spid="4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down)">
                                      <p:cBhvr>
                                        <p:cTn id="16" dur="500"/>
                                        <p:tgtEl>
                                          <p:spTgt spid="4">
                                            <p:txEl>
                                              <p:pRg st="0" end="0"/>
                                            </p:txEl>
                                          </p:spTgt>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92">
                                            <p:txEl>
                                              <p:pRg st="0" end="0"/>
                                            </p:txEl>
                                          </p:spTgt>
                                        </p:tgtEl>
                                        <p:attrNameLst>
                                          <p:attrName>style.visibility</p:attrName>
                                        </p:attrNameLst>
                                      </p:cBhvr>
                                      <p:to>
                                        <p:strVal val="visible"/>
                                      </p:to>
                                    </p:set>
                                    <p:animEffect transition="in" filter="wipe(down)">
                                      <p:cBhvr>
                                        <p:cTn id="29" dur="500"/>
                                        <p:tgtEl>
                                          <p:spTgt spid="492">
                                            <p:txEl>
                                              <p:pRg st="0" end="0"/>
                                            </p:txEl>
                                          </p:spTgt>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down)">
                                      <p:cBhvr>
                                        <p:cTn id="33" dur="500"/>
                                        <p:tgtEl>
                                          <p:spTgt spid="2">
                                            <p:txEl>
                                              <p:pRg st="0" end="0"/>
                                            </p:txEl>
                                          </p:spTgt>
                                        </p:tgtEl>
                                      </p:cBhvr>
                                    </p:animEffec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wipe(down)">
                                      <p:cBhvr>
                                        <p:cTn id="37" dur="500"/>
                                        <p:tgtEl>
                                          <p:spTgt spid="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down)">
                                      <p:cBhvr>
                                        <p:cTn id="42" dur="500"/>
                                        <p:tgtEl>
                                          <p:spTgt spid="7">
                                            <p:txEl>
                                              <p:pRg st="0" end="0"/>
                                            </p:txEl>
                                          </p:spTgt>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wipe(down)">
                                      <p:cBhvr>
                                        <p:cTn id="46" dur="500"/>
                                        <p:tgtEl>
                                          <p:spTgt spid="8">
                                            <p:txEl>
                                              <p:pRg st="0" end="0"/>
                                            </p:txEl>
                                          </p:spTgt>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wipe(down)">
                                      <p:cBhvr>
                                        <p:cTn id="50" dur="500"/>
                                        <p:tgtEl>
                                          <p:spTgt spid="8">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Effect transition="in" filter="wipe(down)">
                                      <p:cBhvr>
                                        <p:cTn id="55" dur="500"/>
                                        <p:tgtEl>
                                          <p:spTgt spid="5">
                                            <p:txEl>
                                              <p:pRg st="0" end="0"/>
                                            </p:txEl>
                                          </p:spTgt>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Effect transition="in" filter="wipe(down)">
                                      <p:cBhvr>
                                        <p:cTn id="59" dur="500"/>
                                        <p:tgtEl>
                                          <p:spTgt spid="6">
                                            <p:txEl>
                                              <p:pRg st="0" end="0"/>
                                            </p:txEl>
                                          </p:spTgt>
                                        </p:tgtEl>
                                      </p:cBhvr>
                                    </p:animEffect>
                                  </p:childTnLst>
                                </p:cTn>
                              </p:par>
                            </p:childTnLst>
                          </p:cTn>
                        </p:par>
                        <p:par>
                          <p:cTn id="60" fill="hold">
                            <p:stCondLst>
                              <p:cond delay="1000"/>
                            </p:stCondLst>
                            <p:childTnLst>
                              <p:par>
                                <p:cTn id="61" presetID="22" presetClass="entr" presetSubtype="4" fill="hold" grpId="0" nodeType="afterEffect">
                                  <p:stCondLst>
                                    <p:cond delay="0"/>
                                  </p:stCondLst>
                                  <p:childTnLst>
                                    <p:set>
                                      <p:cBhvr>
                                        <p:cTn id="62" dur="1" fill="hold">
                                          <p:stCondLst>
                                            <p:cond delay="0"/>
                                          </p:stCondLst>
                                        </p:cTn>
                                        <p:tgtEl>
                                          <p:spTgt spid="6">
                                            <p:txEl>
                                              <p:pRg st="1" end="1"/>
                                            </p:txEl>
                                          </p:spTgt>
                                        </p:tgtEl>
                                        <p:attrNameLst>
                                          <p:attrName>style.visibility</p:attrName>
                                        </p:attrNameLst>
                                      </p:cBhvr>
                                      <p:to>
                                        <p:strVal val="visible"/>
                                      </p:to>
                                    </p:set>
                                    <p:animEffect transition="in" filter="wipe(down)">
                                      <p:cBhvr>
                                        <p:cTn id="63" dur="500"/>
                                        <p:tgtEl>
                                          <p:spTgt spid="6">
                                            <p:txEl>
                                              <p:pRg st="1" end="1"/>
                                            </p:txEl>
                                          </p:spTgt>
                                        </p:tgtEl>
                                      </p:cBhvr>
                                    </p:animEffect>
                                  </p:childTnLst>
                                </p:cTn>
                              </p:par>
                            </p:childTnLst>
                          </p:cTn>
                        </p:par>
                        <p:par>
                          <p:cTn id="64" fill="hold">
                            <p:stCondLst>
                              <p:cond delay="1500"/>
                            </p:stCondLst>
                            <p:childTnLst>
                              <p:par>
                                <p:cTn id="65" presetID="22" presetClass="entr" presetSubtype="4" fill="hold" grpId="0" nodeType="after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Effect transition="in" filter="wipe(down)">
                                      <p:cBhvr>
                                        <p:cTn id="6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 grpId="0" animBg="1"/>
      <p:bldP spid="492" grpId="0" build="p"/>
      <p:bldP spid="2" grpId="0" build="p"/>
      <p:bldP spid="3" grpId="0" build="p"/>
      <p:bldP spid="4" grpId="0" build="p"/>
      <p:bldP spid="5" grpId="0" build="p"/>
      <p:bldP spid="6" grpId="0" build="p"/>
      <p:bldP spid="7" grpId="0" build="p"/>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11" name="Picture 10">
            <a:extLst>
              <a:ext uri="{FF2B5EF4-FFF2-40B4-BE49-F238E27FC236}">
                <a16:creationId xmlns:a16="http://schemas.microsoft.com/office/drawing/2014/main" id="{BCA9E44D-9ECA-B7B7-6B5C-7B13289F6A16}"/>
              </a:ext>
            </a:extLst>
          </p:cNvPr>
          <p:cNvPicPr>
            <a:picLocks noChangeAspect="1"/>
          </p:cNvPicPr>
          <p:nvPr/>
        </p:nvPicPr>
        <p:blipFill rotWithShape="1">
          <a:blip r:embed="rId3"/>
          <a:srcRect t="11795" b="25137"/>
          <a:stretch/>
        </p:blipFill>
        <p:spPr>
          <a:xfrm>
            <a:off x="595433" y="1336345"/>
            <a:ext cx="4098259" cy="3340209"/>
          </a:xfrm>
          <a:prstGeom prst="rect">
            <a:avLst/>
          </a:prstGeom>
        </p:spPr>
      </p:pic>
      <p:sp>
        <p:nvSpPr>
          <p:cNvPr id="13" name="Google Shape;768;p48">
            <a:extLst>
              <a:ext uri="{FF2B5EF4-FFF2-40B4-BE49-F238E27FC236}">
                <a16:creationId xmlns:a16="http://schemas.microsoft.com/office/drawing/2014/main" id="{FB32771A-2DA9-881F-48A7-8F8C2A053777}"/>
              </a:ext>
            </a:extLst>
          </p:cNvPr>
          <p:cNvSpPr txBox="1">
            <a:spLocks/>
          </p:cNvSpPr>
          <p:nvPr/>
        </p:nvSpPr>
        <p:spPr>
          <a:xfrm>
            <a:off x="4902199" y="457201"/>
            <a:ext cx="3742267" cy="1930399"/>
          </a:xfrm>
          <a:custGeom>
            <a:avLst/>
            <a:gdLst>
              <a:gd name="connsiteX0" fmla="*/ 0 w 3742267"/>
              <a:gd name="connsiteY0" fmla="*/ 0 h 1930399"/>
              <a:gd name="connsiteX1" fmla="*/ 609455 w 3742267"/>
              <a:gd name="connsiteY1" fmla="*/ 0 h 1930399"/>
              <a:gd name="connsiteX2" fmla="*/ 1181487 w 3742267"/>
              <a:gd name="connsiteY2" fmla="*/ 0 h 1930399"/>
              <a:gd name="connsiteX3" fmla="*/ 1716097 w 3742267"/>
              <a:gd name="connsiteY3" fmla="*/ 0 h 1930399"/>
              <a:gd name="connsiteX4" fmla="*/ 2250706 w 3742267"/>
              <a:gd name="connsiteY4" fmla="*/ 0 h 1930399"/>
              <a:gd name="connsiteX5" fmla="*/ 2860161 w 3742267"/>
              <a:gd name="connsiteY5" fmla="*/ 0 h 1930399"/>
              <a:gd name="connsiteX6" fmla="*/ 3742267 w 3742267"/>
              <a:gd name="connsiteY6" fmla="*/ 0 h 1930399"/>
              <a:gd name="connsiteX7" fmla="*/ 3742267 w 3742267"/>
              <a:gd name="connsiteY7" fmla="*/ 424688 h 1930399"/>
              <a:gd name="connsiteX8" fmla="*/ 3742267 w 3742267"/>
              <a:gd name="connsiteY8" fmla="*/ 926592 h 1930399"/>
              <a:gd name="connsiteX9" fmla="*/ 3742267 w 3742267"/>
              <a:gd name="connsiteY9" fmla="*/ 1351279 h 1930399"/>
              <a:gd name="connsiteX10" fmla="*/ 3742267 w 3742267"/>
              <a:gd name="connsiteY10" fmla="*/ 1930399 h 1930399"/>
              <a:gd name="connsiteX11" fmla="*/ 3282503 w 3742267"/>
              <a:gd name="connsiteY11" fmla="*/ 1930399 h 1930399"/>
              <a:gd name="connsiteX12" fmla="*/ 2673048 w 3742267"/>
              <a:gd name="connsiteY12" fmla="*/ 1930399 h 1930399"/>
              <a:gd name="connsiteX13" fmla="*/ 2175861 w 3742267"/>
              <a:gd name="connsiteY13" fmla="*/ 1930399 h 1930399"/>
              <a:gd name="connsiteX14" fmla="*/ 1566406 w 3742267"/>
              <a:gd name="connsiteY14" fmla="*/ 1930399 h 1930399"/>
              <a:gd name="connsiteX15" fmla="*/ 1106642 w 3742267"/>
              <a:gd name="connsiteY15" fmla="*/ 1930399 h 1930399"/>
              <a:gd name="connsiteX16" fmla="*/ 684300 w 3742267"/>
              <a:gd name="connsiteY16" fmla="*/ 1930399 h 1930399"/>
              <a:gd name="connsiteX17" fmla="*/ 0 w 3742267"/>
              <a:gd name="connsiteY17" fmla="*/ 1930399 h 1930399"/>
              <a:gd name="connsiteX18" fmla="*/ 0 w 3742267"/>
              <a:gd name="connsiteY18" fmla="*/ 1428495 h 1930399"/>
              <a:gd name="connsiteX19" fmla="*/ 0 w 3742267"/>
              <a:gd name="connsiteY19" fmla="*/ 1003807 h 1930399"/>
              <a:gd name="connsiteX20" fmla="*/ 0 w 3742267"/>
              <a:gd name="connsiteY20" fmla="*/ 482600 h 1930399"/>
              <a:gd name="connsiteX21" fmla="*/ 0 w 3742267"/>
              <a:gd name="connsiteY21" fmla="*/ 0 h 1930399"/>
              <a:gd name="connsiteX0" fmla="*/ 0 w 3742267"/>
              <a:gd name="connsiteY0" fmla="*/ 0 h 1930399"/>
              <a:gd name="connsiteX1" fmla="*/ 497187 w 3742267"/>
              <a:gd name="connsiteY1" fmla="*/ 0 h 1930399"/>
              <a:gd name="connsiteX2" fmla="*/ 919528 w 3742267"/>
              <a:gd name="connsiteY2" fmla="*/ 0 h 1930399"/>
              <a:gd name="connsiteX3" fmla="*/ 1528983 w 3742267"/>
              <a:gd name="connsiteY3" fmla="*/ 0 h 1930399"/>
              <a:gd name="connsiteX4" fmla="*/ 2026170 w 3742267"/>
              <a:gd name="connsiteY4" fmla="*/ 0 h 1930399"/>
              <a:gd name="connsiteX5" fmla="*/ 2523357 w 3742267"/>
              <a:gd name="connsiteY5" fmla="*/ 0 h 1930399"/>
              <a:gd name="connsiteX6" fmla="*/ 3132812 w 3742267"/>
              <a:gd name="connsiteY6" fmla="*/ 0 h 1930399"/>
              <a:gd name="connsiteX7" fmla="*/ 3742267 w 3742267"/>
              <a:gd name="connsiteY7" fmla="*/ 0 h 1930399"/>
              <a:gd name="connsiteX8" fmla="*/ 3742267 w 3742267"/>
              <a:gd name="connsiteY8" fmla="*/ 521208 h 1930399"/>
              <a:gd name="connsiteX9" fmla="*/ 3742267 w 3742267"/>
              <a:gd name="connsiteY9" fmla="*/ 965200 h 1930399"/>
              <a:gd name="connsiteX10" fmla="*/ 3742267 w 3742267"/>
              <a:gd name="connsiteY10" fmla="*/ 1409191 h 1930399"/>
              <a:gd name="connsiteX11" fmla="*/ 3742267 w 3742267"/>
              <a:gd name="connsiteY11" fmla="*/ 1930399 h 1930399"/>
              <a:gd name="connsiteX12" fmla="*/ 3170235 w 3742267"/>
              <a:gd name="connsiteY12" fmla="*/ 1930399 h 1930399"/>
              <a:gd name="connsiteX13" fmla="*/ 2560780 w 3742267"/>
              <a:gd name="connsiteY13" fmla="*/ 1930399 h 1930399"/>
              <a:gd name="connsiteX14" fmla="*/ 1951325 w 3742267"/>
              <a:gd name="connsiteY14" fmla="*/ 1930399 h 1930399"/>
              <a:gd name="connsiteX15" fmla="*/ 1491561 w 3742267"/>
              <a:gd name="connsiteY15" fmla="*/ 1930399 h 1930399"/>
              <a:gd name="connsiteX16" fmla="*/ 956951 w 3742267"/>
              <a:gd name="connsiteY16" fmla="*/ 1930399 h 1930399"/>
              <a:gd name="connsiteX17" fmla="*/ 0 w 3742267"/>
              <a:gd name="connsiteY17" fmla="*/ 1930399 h 1930399"/>
              <a:gd name="connsiteX18" fmla="*/ 0 w 3742267"/>
              <a:gd name="connsiteY18" fmla="*/ 1447799 h 1930399"/>
              <a:gd name="connsiteX19" fmla="*/ 0 w 3742267"/>
              <a:gd name="connsiteY19" fmla="*/ 1003807 h 1930399"/>
              <a:gd name="connsiteX20" fmla="*/ 0 w 3742267"/>
              <a:gd name="connsiteY20" fmla="*/ 559816 h 1930399"/>
              <a:gd name="connsiteX21" fmla="*/ 0 w 3742267"/>
              <a:gd name="connsiteY21" fmla="*/ 0 h 193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42267" h="1930399" fill="none" extrusionOk="0">
                <a:moveTo>
                  <a:pt x="0" y="0"/>
                </a:moveTo>
                <a:cubicBezTo>
                  <a:pt x="129516" y="-35833"/>
                  <a:pt x="440065" y="-8909"/>
                  <a:pt x="609455" y="0"/>
                </a:cubicBezTo>
                <a:cubicBezTo>
                  <a:pt x="761654" y="-17590"/>
                  <a:pt x="1008579" y="15065"/>
                  <a:pt x="1181487" y="0"/>
                </a:cubicBezTo>
                <a:cubicBezTo>
                  <a:pt x="1360055" y="-38836"/>
                  <a:pt x="1459632" y="47502"/>
                  <a:pt x="1716097" y="0"/>
                </a:cubicBezTo>
                <a:cubicBezTo>
                  <a:pt x="1950838" y="-26190"/>
                  <a:pt x="2049595" y="5183"/>
                  <a:pt x="2250706" y="0"/>
                </a:cubicBezTo>
                <a:cubicBezTo>
                  <a:pt x="2480166" y="-37074"/>
                  <a:pt x="2675264" y="39473"/>
                  <a:pt x="2860161" y="0"/>
                </a:cubicBezTo>
                <a:cubicBezTo>
                  <a:pt x="2988049" y="-100845"/>
                  <a:pt x="3366441" y="17700"/>
                  <a:pt x="3742267" y="0"/>
                </a:cubicBezTo>
                <a:cubicBezTo>
                  <a:pt x="3769891" y="192475"/>
                  <a:pt x="3733948" y="240340"/>
                  <a:pt x="3742267" y="424688"/>
                </a:cubicBezTo>
                <a:cubicBezTo>
                  <a:pt x="3783741" y="608233"/>
                  <a:pt x="3685383" y="742837"/>
                  <a:pt x="3742267" y="926592"/>
                </a:cubicBezTo>
                <a:cubicBezTo>
                  <a:pt x="3828260" y="1134610"/>
                  <a:pt x="3694539" y="1193795"/>
                  <a:pt x="3742267" y="1351279"/>
                </a:cubicBezTo>
                <a:cubicBezTo>
                  <a:pt x="3811083" y="1488028"/>
                  <a:pt x="3698027" y="1689224"/>
                  <a:pt x="3742267" y="1930399"/>
                </a:cubicBezTo>
                <a:cubicBezTo>
                  <a:pt x="3627608" y="1974854"/>
                  <a:pt x="3384696" y="1915464"/>
                  <a:pt x="3282503" y="1930399"/>
                </a:cubicBezTo>
                <a:cubicBezTo>
                  <a:pt x="3201640" y="1978972"/>
                  <a:pt x="2806031" y="1914746"/>
                  <a:pt x="2673048" y="1930399"/>
                </a:cubicBezTo>
                <a:cubicBezTo>
                  <a:pt x="2526941" y="1948123"/>
                  <a:pt x="2322020" y="1912702"/>
                  <a:pt x="2175861" y="1930399"/>
                </a:cubicBezTo>
                <a:cubicBezTo>
                  <a:pt x="2063333" y="1919484"/>
                  <a:pt x="1832298" y="1851303"/>
                  <a:pt x="1566406" y="1930399"/>
                </a:cubicBezTo>
                <a:cubicBezTo>
                  <a:pt x="1265341" y="1981055"/>
                  <a:pt x="1247563" y="1915928"/>
                  <a:pt x="1106642" y="1930399"/>
                </a:cubicBezTo>
                <a:cubicBezTo>
                  <a:pt x="955062" y="1954806"/>
                  <a:pt x="783378" y="1914117"/>
                  <a:pt x="684300" y="1930399"/>
                </a:cubicBezTo>
                <a:cubicBezTo>
                  <a:pt x="607654" y="1946437"/>
                  <a:pt x="345577" y="1878228"/>
                  <a:pt x="0" y="1930399"/>
                </a:cubicBezTo>
                <a:cubicBezTo>
                  <a:pt x="-54267" y="1762885"/>
                  <a:pt x="22979" y="1608719"/>
                  <a:pt x="0" y="1428495"/>
                </a:cubicBezTo>
                <a:cubicBezTo>
                  <a:pt x="-21902" y="1216669"/>
                  <a:pt x="58710" y="1174557"/>
                  <a:pt x="0" y="1003807"/>
                </a:cubicBezTo>
                <a:cubicBezTo>
                  <a:pt x="-71262" y="811497"/>
                  <a:pt x="45389" y="597749"/>
                  <a:pt x="0" y="482600"/>
                </a:cubicBezTo>
                <a:cubicBezTo>
                  <a:pt x="7027" y="307124"/>
                  <a:pt x="84919" y="132371"/>
                  <a:pt x="0" y="0"/>
                </a:cubicBezTo>
                <a:close/>
              </a:path>
              <a:path w="3742267" h="1930399" stroke="0" extrusionOk="0">
                <a:moveTo>
                  <a:pt x="0" y="0"/>
                </a:moveTo>
                <a:cubicBezTo>
                  <a:pt x="155442" y="-68543"/>
                  <a:pt x="390769" y="16314"/>
                  <a:pt x="497187" y="0"/>
                </a:cubicBezTo>
                <a:cubicBezTo>
                  <a:pt x="601307" y="-3031"/>
                  <a:pt x="774794" y="1442"/>
                  <a:pt x="919528" y="0"/>
                </a:cubicBezTo>
                <a:cubicBezTo>
                  <a:pt x="1058913" y="-10634"/>
                  <a:pt x="1402920" y="53414"/>
                  <a:pt x="1528983" y="0"/>
                </a:cubicBezTo>
                <a:cubicBezTo>
                  <a:pt x="1638207" y="-47793"/>
                  <a:pt x="1823000" y="-14217"/>
                  <a:pt x="2026170" y="0"/>
                </a:cubicBezTo>
                <a:cubicBezTo>
                  <a:pt x="2211403" y="-3764"/>
                  <a:pt x="2371524" y="43118"/>
                  <a:pt x="2523357" y="0"/>
                </a:cubicBezTo>
                <a:cubicBezTo>
                  <a:pt x="2645847" y="-35289"/>
                  <a:pt x="2899374" y="55065"/>
                  <a:pt x="3132812" y="0"/>
                </a:cubicBezTo>
                <a:cubicBezTo>
                  <a:pt x="3412460" y="-50903"/>
                  <a:pt x="3425425" y="75240"/>
                  <a:pt x="3742267" y="0"/>
                </a:cubicBezTo>
                <a:cubicBezTo>
                  <a:pt x="3798220" y="230815"/>
                  <a:pt x="3706451" y="313545"/>
                  <a:pt x="3742267" y="521208"/>
                </a:cubicBezTo>
                <a:cubicBezTo>
                  <a:pt x="3772492" y="719211"/>
                  <a:pt x="3684835" y="871660"/>
                  <a:pt x="3742267" y="965200"/>
                </a:cubicBezTo>
                <a:cubicBezTo>
                  <a:pt x="3767720" y="1084758"/>
                  <a:pt x="3745486" y="1301741"/>
                  <a:pt x="3742267" y="1409191"/>
                </a:cubicBezTo>
                <a:cubicBezTo>
                  <a:pt x="3710068" y="1530636"/>
                  <a:pt x="3718014" y="1731932"/>
                  <a:pt x="3742267" y="1930399"/>
                </a:cubicBezTo>
                <a:cubicBezTo>
                  <a:pt x="3581317" y="1903467"/>
                  <a:pt x="3368481" y="1891191"/>
                  <a:pt x="3170235" y="1930399"/>
                </a:cubicBezTo>
                <a:cubicBezTo>
                  <a:pt x="3010889" y="1932697"/>
                  <a:pt x="2864239" y="1890383"/>
                  <a:pt x="2560780" y="1930399"/>
                </a:cubicBezTo>
                <a:cubicBezTo>
                  <a:pt x="2276630" y="1966708"/>
                  <a:pt x="2197466" y="1869730"/>
                  <a:pt x="1951325" y="1930399"/>
                </a:cubicBezTo>
                <a:cubicBezTo>
                  <a:pt x="1750595" y="1978385"/>
                  <a:pt x="1673757" y="1854396"/>
                  <a:pt x="1491561" y="1930399"/>
                </a:cubicBezTo>
                <a:cubicBezTo>
                  <a:pt x="1299682" y="1980806"/>
                  <a:pt x="1098425" y="1877770"/>
                  <a:pt x="956951" y="1930399"/>
                </a:cubicBezTo>
                <a:cubicBezTo>
                  <a:pt x="812142" y="2005518"/>
                  <a:pt x="378254" y="1913711"/>
                  <a:pt x="0" y="1930399"/>
                </a:cubicBezTo>
                <a:cubicBezTo>
                  <a:pt x="-31519" y="1784731"/>
                  <a:pt x="31250" y="1642716"/>
                  <a:pt x="0" y="1447799"/>
                </a:cubicBezTo>
                <a:cubicBezTo>
                  <a:pt x="-20263" y="1251373"/>
                  <a:pt x="30804" y="1105640"/>
                  <a:pt x="0" y="1003807"/>
                </a:cubicBezTo>
                <a:cubicBezTo>
                  <a:pt x="18388" y="903751"/>
                  <a:pt x="10138" y="766384"/>
                  <a:pt x="0" y="559816"/>
                </a:cubicBezTo>
                <a:cubicBezTo>
                  <a:pt x="-11401" y="368577"/>
                  <a:pt x="62092" y="275835"/>
                  <a:pt x="0" y="0"/>
                </a:cubicBezTo>
                <a:close/>
              </a:path>
              <a:path w="3742267" h="1930399" fill="none" stroke="0" extrusionOk="0">
                <a:moveTo>
                  <a:pt x="0" y="0"/>
                </a:moveTo>
                <a:cubicBezTo>
                  <a:pt x="101605" y="-61309"/>
                  <a:pt x="453543" y="21490"/>
                  <a:pt x="609455" y="0"/>
                </a:cubicBezTo>
                <a:cubicBezTo>
                  <a:pt x="790684" y="-11852"/>
                  <a:pt x="977254" y="44297"/>
                  <a:pt x="1181487" y="0"/>
                </a:cubicBezTo>
                <a:cubicBezTo>
                  <a:pt x="1323460" y="-14375"/>
                  <a:pt x="1471468" y="67093"/>
                  <a:pt x="1716097" y="0"/>
                </a:cubicBezTo>
                <a:cubicBezTo>
                  <a:pt x="1929156" y="-58973"/>
                  <a:pt x="2079739" y="26844"/>
                  <a:pt x="2250706" y="0"/>
                </a:cubicBezTo>
                <a:cubicBezTo>
                  <a:pt x="2506450" y="-6936"/>
                  <a:pt x="2672756" y="38634"/>
                  <a:pt x="2860161" y="0"/>
                </a:cubicBezTo>
                <a:cubicBezTo>
                  <a:pt x="2978380" y="-84909"/>
                  <a:pt x="3281406" y="99870"/>
                  <a:pt x="3742267" y="0"/>
                </a:cubicBezTo>
                <a:cubicBezTo>
                  <a:pt x="3770482" y="187129"/>
                  <a:pt x="3729004" y="239068"/>
                  <a:pt x="3742267" y="424688"/>
                </a:cubicBezTo>
                <a:cubicBezTo>
                  <a:pt x="3769754" y="624037"/>
                  <a:pt x="3699840" y="730582"/>
                  <a:pt x="3742267" y="926592"/>
                </a:cubicBezTo>
                <a:cubicBezTo>
                  <a:pt x="3779350" y="1122564"/>
                  <a:pt x="3709415" y="1222154"/>
                  <a:pt x="3742267" y="1351279"/>
                </a:cubicBezTo>
                <a:cubicBezTo>
                  <a:pt x="3809999" y="1526794"/>
                  <a:pt x="3679680" y="1675037"/>
                  <a:pt x="3742267" y="1930399"/>
                </a:cubicBezTo>
                <a:cubicBezTo>
                  <a:pt x="3618779" y="1968284"/>
                  <a:pt x="3386806" y="1907542"/>
                  <a:pt x="3282503" y="1930399"/>
                </a:cubicBezTo>
                <a:cubicBezTo>
                  <a:pt x="3210104" y="1947852"/>
                  <a:pt x="2811746" y="1916274"/>
                  <a:pt x="2673048" y="1930399"/>
                </a:cubicBezTo>
                <a:cubicBezTo>
                  <a:pt x="2531685" y="1940367"/>
                  <a:pt x="2306150" y="1904383"/>
                  <a:pt x="2175861" y="1930399"/>
                </a:cubicBezTo>
                <a:cubicBezTo>
                  <a:pt x="1991423" y="1946246"/>
                  <a:pt x="1846354" y="1874936"/>
                  <a:pt x="1566406" y="1930399"/>
                </a:cubicBezTo>
                <a:cubicBezTo>
                  <a:pt x="1280970" y="1969185"/>
                  <a:pt x="1223944" y="1904826"/>
                  <a:pt x="1106642" y="1930399"/>
                </a:cubicBezTo>
                <a:cubicBezTo>
                  <a:pt x="954771" y="1991267"/>
                  <a:pt x="790875" y="1941656"/>
                  <a:pt x="684300" y="1930399"/>
                </a:cubicBezTo>
                <a:cubicBezTo>
                  <a:pt x="596103" y="1961147"/>
                  <a:pt x="323475" y="1837988"/>
                  <a:pt x="0" y="1930399"/>
                </a:cubicBezTo>
                <a:cubicBezTo>
                  <a:pt x="-58895" y="1777449"/>
                  <a:pt x="7047" y="1625601"/>
                  <a:pt x="0" y="1428495"/>
                </a:cubicBezTo>
                <a:cubicBezTo>
                  <a:pt x="-16479" y="1246056"/>
                  <a:pt x="33158" y="1207053"/>
                  <a:pt x="0" y="1003807"/>
                </a:cubicBezTo>
                <a:cubicBezTo>
                  <a:pt x="-48200" y="794586"/>
                  <a:pt x="127" y="635170"/>
                  <a:pt x="0" y="482600"/>
                </a:cubicBezTo>
                <a:cubicBezTo>
                  <a:pt x="2934" y="349140"/>
                  <a:pt x="38091" y="167856"/>
                  <a:pt x="0" y="0"/>
                </a:cubicBezTo>
                <a:close/>
              </a:path>
            </a:pathLst>
          </a:custGeom>
          <a:ln w="92075" cmpd="tri">
            <a:gradFill>
              <a:gsLst>
                <a:gs pos="0">
                  <a:schemeClr val="accent6">
                    <a:lumMod val="20000"/>
                    <a:lumOff val="80000"/>
                  </a:schemeClr>
                </a:gs>
                <a:gs pos="50000">
                  <a:schemeClr val="accent6">
                    <a:lumMod val="40000"/>
                    <a:lumOff val="60000"/>
                  </a:schemeClr>
                </a:gs>
                <a:gs pos="100000">
                  <a:schemeClr val="accent6">
                    <a:lumMod val="60000"/>
                    <a:lumOff val="40000"/>
                  </a:schemeClr>
                </a:gs>
              </a:gsLst>
              <a:lin ang="5400000" scaled="1"/>
            </a:gradFill>
            <a:extLst>
              <a:ext uri="{C807C97D-BFC1-408E-A445-0C87EB9F89A2}">
                <ask:lineSketchStyleProps xmlns:ask="http://schemas.microsoft.com/office/drawing/2018/sketchyshapes" sd="1219033472">
                  <a:custGeom>
                    <a:avLst/>
                    <a:gdLst>
                      <a:gd name="connsiteX0" fmla="*/ 0 w 3742267"/>
                      <a:gd name="connsiteY0" fmla="*/ 0 h 1930399"/>
                      <a:gd name="connsiteX1" fmla="*/ 609455 w 3742267"/>
                      <a:gd name="connsiteY1" fmla="*/ 0 h 1930399"/>
                      <a:gd name="connsiteX2" fmla="*/ 1181487 w 3742267"/>
                      <a:gd name="connsiteY2" fmla="*/ 0 h 1930399"/>
                      <a:gd name="connsiteX3" fmla="*/ 1716097 w 3742267"/>
                      <a:gd name="connsiteY3" fmla="*/ 0 h 1930399"/>
                      <a:gd name="connsiteX4" fmla="*/ 2250706 w 3742267"/>
                      <a:gd name="connsiteY4" fmla="*/ 0 h 1930399"/>
                      <a:gd name="connsiteX5" fmla="*/ 2860161 w 3742267"/>
                      <a:gd name="connsiteY5" fmla="*/ 0 h 1930399"/>
                      <a:gd name="connsiteX6" fmla="*/ 3742267 w 3742267"/>
                      <a:gd name="connsiteY6" fmla="*/ 0 h 1930399"/>
                      <a:gd name="connsiteX7" fmla="*/ 3742267 w 3742267"/>
                      <a:gd name="connsiteY7" fmla="*/ 424688 h 1930399"/>
                      <a:gd name="connsiteX8" fmla="*/ 3742267 w 3742267"/>
                      <a:gd name="connsiteY8" fmla="*/ 926592 h 1930399"/>
                      <a:gd name="connsiteX9" fmla="*/ 3742267 w 3742267"/>
                      <a:gd name="connsiteY9" fmla="*/ 1351279 h 1930399"/>
                      <a:gd name="connsiteX10" fmla="*/ 3742267 w 3742267"/>
                      <a:gd name="connsiteY10" fmla="*/ 1930399 h 1930399"/>
                      <a:gd name="connsiteX11" fmla="*/ 3282503 w 3742267"/>
                      <a:gd name="connsiteY11" fmla="*/ 1930399 h 1930399"/>
                      <a:gd name="connsiteX12" fmla="*/ 2673048 w 3742267"/>
                      <a:gd name="connsiteY12" fmla="*/ 1930399 h 1930399"/>
                      <a:gd name="connsiteX13" fmla="*/ 2175861 w 3742267"/>
                      <a:gd name="connsiteY13" fmla="*/ 1930399 h 1930399"/>
                      <a:gd name="connsiteX14" fmla="*/ 1566406 w 3742267"/>
                      <a:gd name="connsiteY14" fmla="*/ 1930399 h 1930399"/>
                      <a:gd name="connsiteX15" fmla="*/ 1106642 w 3742267"/>
                      <a:gd name="connsiteY15" fmla="*/ 1930399 h 1930399"/>
                      <a:gd name="connsiteX16" fmla="*/ 684300 w 3742267"/>
                      <a:gd name="connsiteY16" fmla="*/ 1930399 h 1930399"/>
                      <a:gd name="connsiteX17" fmla="*/ 0 w 3742267"/>
                      <a:gd name="connsiteY17" fmla="*/ 1930399 h 1930399"/>
                      <a:gd name="connsiteX18" fmla="*/ 0 w 3742267"/>
                      <a:gd name="connsiteY18" fmla="*/ 1428495 h 1930399"/>
                      <a:gd name="connsiteX19" fmla="*/ 0 w 3742267"/>
                      <a:gd name="connsiteY19" fmla="*/ 1003807 h 1930399"/>
                      <a:gd name="connsiteX20" fmla="*/ 0 w 3742267"/>
                      <a:gd name="connsiteY20" fmla="*/ 482600 h 1930399"/>
                      <a:gd name="connsiteX21" fmla="*/ 0 w 3742267"/>
                      <a:gd name="connsiteY21" fmla="*/ 0 h 193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42267" h="1930399" fill="none" extrusionOk="0">
                        <a:moveTo>
                          <a:pt x="0" y="0"/>
                        </a:moveTo>
                        <a:cubicBezTo>
                          <a:pt x="132663" y="-42151"/>
                          <a:pt x="460896" y="18730"/>
                          <a:pt x="609455" y="0"/>
                        </a:cubicBezTo>
                        <a:cubicBezTo>
                          <a:pt x="758015" y="-18730"/>
                          <a:pt x="1009938" y="43258"/>
                          <a:pt x="1181487" y="0"/>
                        </a:cubicBezTo>
                        <a:cubicBezTo>
                          <a:pt x="1353036" y="-43258"/>
                          <a:pt x="1475648" y="43987"/>
                          <a:pt x="1716097" y="0"/>
                        </a:cubicBezTo>
                        <a:cubicBezTo>
                          <a:pt x="1956546" y="-43987"/>
                          <a:pt x="2052312" y="13739"/>
                          <a:pt x="2250706" y="0"/>
                        </a:cubicBezTo>
                        <a:cubicBezTo>
                          <a:pt x="2449100" y="-13739"/>
                          <a:pt x="2656619" y="71843"/>
                          <a:pt x="2860161" y="0"/>
                        </a:cubicBezTo>
                        <a:cubicBezTo>
                          <a:pt x="3063703" y="-71843"/>
                          <a:pt x="3315996" y="67304"/>
                          <a:pt x="3742267" y="0"/>
                        </a:cubicBezTo>
                        <a:cubicBezTo>
                          <a:pt x="3770979" y="191865"/>
                          <a:pt x="3731961" y="234958"/>
                          <a:pt x="3742267" y="424688"/>
                        </a:cubicBezTo>
                        <a:cubicBezTo>
                          <a:pt x="3752573" y="614418"/>
                          <a:pt x="3689333" y="728056"/>
                          <a:pt x="3742267" y="926592"/>
                        </a:cubicBezTo>
                        <a:cubicBezTo>
                          <a:pt x="3795201" y="1125128"/>
                          <a:pt x="3701169" y="1215411"/>
                          <a:pt x="3742267" y="1351279"/>
                        </a:cubicBezTo>
                        <a:cubicBezTo>
                          <a:pt x="3783365" y="1487147"/>
                          <a:pt x="3679163" y="1669678"/>
                          <a:pt x="3742267" y="1930399"/>
                        </a:cubicBezTo>
                        <a:cubicBezTo>
                          <a:pt x="3615544" y="1963302"/>
                          <a:pt x="3376080" y="1894404"/>
                          <a:pt x="3282503" y="1930399"/>
                        </a:cubicBezTo>
                        <a:cubicBezTo>
                          <a:pt x="3188926" y="1966394"/>
                          <a:pt x="2810734" y="1921035"/>
                          <a:pt x="2673048" y="1930399"/>
                        </a:cubicBezTo>
                        <a:cubicBezTo>
                          <a:pt x="2535362" y="1939763"/>
                          <a:pt x="2316369" y="1911434"/>
                          <a:pt x="2175861" y="1930399"/>
                        </a:cubicBezTo>
                        <a:cubicBezTo>
                          <a:pt x="2035353" y="1949364"/>
                          <a:pt x="1852195" y="1886843"/>
                          <a:pt x="1566406" y="1930399"/>
                        </a:cubicBezTo>
                        <a:cubicBezTo>
                          <a:pt x="1280617" y="1973955"/>
                          <a:pt x="1245965" y="1891968"/>
                          <a:pt x="1106642" y="1930399"/>
                        </a:cubicBezTo>
                        <a:cubicBezTo>
                          <a:pt x="967319" y="1968830"/>
                          <a:pt x="771341" y="1927141"/>
                          <a:pt x="684300" y="1930399"/>
                        </a:cubicBezTo>
                        <a:cubicBezTo>
                          <a:pt x="597259" y="1933657"/>
                          <a:pt x="275802" y="1866267"/>
                          <a:pt x="0" y="1930399"/>
                        </a:cubicBezTo>
                        <a:cubicBezTo>
                          <a:pt x="-48360" y="1760724"/>
                          <a:pt x="23445" y="1624727"/>
                          <a:pt x="0" y="1428495"/>
                        </a:cubicBezTo>
                        <a:cubicBezTo>
                          <a:pt x="-23445" y="1232263"/>
                          <a:pt x="50879" y="1197708"/>
                          <a:pt x="0" y="1003807"/>
                        </a:cubicBezTo>
                        <a:cubicBezTo>
                          <a:pt x="-50879" y="809906"/>
                          <a:pt x="20609" y="636329"/>
                          <a:pt x="0" y="482600"/>
                        </a:cubicBezTo>
                        <a:cubicBezTo>
                          <a:pt x="-20609" y="328871"/>
                          <a:pt x="48917" y="135165"/>
                          <a:pt x="0" y="0"/>
                        </a:cubicBezTo>
                        <a:close/>
                      </a:path>
                      <a:path w="3742267" h="1930399" stroke="0" extrusionOk="0">
                        <a:moveTo>
                          <a:pt x="0" y="0"/>
                        </a:moveTo>
                        <a:cubicBezTo>
                          <a:pt x="148941" y="-43376"/>
                          <a:pt x="389228" y="22101"/>
                          <a:pt x="497187" y="0"/>
                        </a:cubicBezTo>
                        <a:cubicBezTo>
                          <a:pt x="605146" y="-22101"/>
                          <a:pt x="793136" y="21096"/>
                          <a:pt x="919528" y="0"/>
                        </a:cubicBezTo>
                        <a:cubicBezTo>
                          <a:pt x="1045920" y="-21096"/>
                          <a:pt x="1406943" y="52289"/>
                          <a:pt x="1528983" y="0"/>
                        </a:cubicBezTo>
                        <a:cubicBezTo>
                          <a:pt x="1651023" y="-52289"/>
                          <a:pt x="1823490" y="10236"/>
                          <a:pt x="2026170" y="0"/>
                        </a:cubicBezTo>
                        <a:cubicBezTo>
                          <a:pt x="2228850" y="-10236"/>
                          <a:pt x="2373620" y="11408"/>
                          <a:pt x="2523357" y="0"/>
                        </a:cubicBezTo>
                        <a:cubicBezTo>
                          <a:pt x="2673094" y="-11408"/>
                          <a:pt x="2846723" y="50288"/>
                          <a:pt x="3132812" y="0"/>
                        </a:cubicBezTo>
                        <a:cubicBezTo>
                          <a:pt x="3418902" y="-50288"/>
                          <a:pt x="3456351" y="61693"/>
                          <a:pt x="3742267" y="0"/>
                        </a:cubicBezTo>
                        <a:cubicBezTo>
                          <a:pt x="3803377" y="236822"/>
                          <a:pt x="3704866" y="333628"/>
                          <a:pt x="3742267" y="521208"/>
                        </a:cubicBezTo>
                        <a:cubicBezTo>
                          <a:pt x="3779668" y="708788"/>
                          <a:pt x="3692962" y="851373"/>
                          <a:pt x="3742267" y="965200"/>
                        </a:cubicBezTo>
                        <a:cubicBezTo>
                          <a:pt x="3791572" y="1079027"/>
                          <a:pt x="3738082" y="1281432"/>
                          <a:pt x="3742267" y="1409191"/>
                        </a:cubicBezTo>
                        <a:cubicBezTo>
                          <a:pt x="3746452" y="1536950"/>
                          <a:pt x="3719354" y="1766651"/>
                          <a:pt x="3742267" y="1930399"/>
                        </a:cubicBezTo>
                        <a:cubicBezTo>
                          <a:pt x="3558132" y="1947852"/>
                          <a:pt x="3339683" y="1921144"/>
                          <a:pt x="3170235" y="1930399"/>
                        </a:cubicBezTo>
                        <a:cubicBezTo>
                          <a:pt x="3000787" y="1939654"/>
                          <a:pt x="2846875" y="1905071"/>
                          <a:pt x="2560780" y="1930399"/>
                        </a:cubicBezTo>
                        <a:cubicBezTo>
                          <a:pt x="2274685" y="1955727"/>
                          <a:pt x="2181954" y="1884252"/>
                          <a:pt x="1951325" y="1930399"/>
                        </a:cubicBezTo>
                        <a:cubicBezTo>
                          <a:pt x="1720697" y="1976546"/>
                          <a:pt x="1675889" y="1880821"/>
                          <a:pt x="1491561" y="1930399"/>
                        </a:cubicBezTo>
                        <a:cubicBezTo>
                          <a:pt x="1307233" y="1979977"/>
                          <a:pt x="1094496" y="1872981"/>
                          <a:pt x="956951" y="1930399"/>
                        </a:cubicBezTo>
                        <a:cubicBezTo>
                          <a:pt x="819406" y="1987817"/>
                          <a:pt x="339498" y="1927322"/>
                          <a:pt x="0" y="1930399"/>
                        </a:cubicBezTo>
                        <a:cubicBezTo>
                          <a:pt x="-41454" y="1808570"/>
                          <a:pt x="23424" y="1639262"/>
                          <a:pt x="0" y="1447799"/>
                        </a:cubicBezTo>
                        <a:cubicBezTo>
                          <a:pt x="-23424" y="1256336"/>
                          <a:pt x="17096" y="1110212"/>
                          <a:pt x="0" y="1003807"/>
                        </a:cubicBezTo>
                        <a:cubicBezTo>
                          <a:pt x="-17096" y="897402"/>
                          <a:pt x="8863" y="750102"/>
                          <a:pt x="0" y="559816"/>
                        </a:cubicBezTo>
                        <a:cubicBezTo>
                          <a:pt x="-8863" y="369530"/>
                          <a:pt x="53084" y="276429"/>
                          <a:pt x="0" y="0"/>
                        </a:cubicBezTo>
                        <a:close/>
                      </a:path>
                    </a:pathLst>
                  </a:custGeom>
                  <ask:type>
                    <ask:lineSketchScribble/>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a:solidFill>
                  <a:schemeClr val="accent6"/>
                </a:solidFill>
                <a:latin typeface="Josefin Sans" pitchFamily="2" charset="77"/>
              </a:rPr>
              <a:t>BURGER RINGS </a:t>
            </a:r>
          </a:p>
          <a:p>
            <a:pPr algn="ctr"/>
            <a:r>
              <a:rPr lang="en-US" sz="3600" b="1">
                <a:solidFill>
                  <a:schemeClr val="accent6"/>
                </a:solidFill>
                <a:latin typeface="Josefin Sans" pitchFamily="2" charset="77"/>
              </a:rPr>
              <a:t>BRAND MAP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42"/>
          <p:cNvSpPr txBox="1">
            <a:spLocks noGrp="1"/>
          </p:cNvSpPr>
          <p:nvPr>
            <p:ph type="title"/>
          </p:nvPr>
        </p:nvSpPr>
        <p:spPr>
          <a:xfrm>
            <a:off x="2872759" y="390579"/>
            <a:ext cx="3398481" cy="572700"/>
          </a:xfrm>
          <a:prstGeom prst="rect">
            <a:avLst/>
          </a:prstGeom>
          <a:noFill/>
          <a:ln w="25400">
            <a:gradFill>
              <a:gsLst>
                <a:gs pos="51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p>
            <a:pPr>
              <a:buSzPts val="3600"/>
            </a:pPr>
            <a:r>
              <a:rPr lang="fr-CA" sz="2800"/>
              <a:t>KEY TAKEAWAYS</a:t>
            </a:r>
          </a:p>
        </p:txBody>
      </p:sp>
      <p:sp>
        <p:nvSpPr>
          <p:cNvPr id="601" name="Google Shape;601;p42"/>
          <p:cNvSpPr txBox="1">
            <a:spLocks noGrp="1"/>
          </p:cNvSpPr>
          <p:nvPr>
            <p:ph type="subTitle" idx="1"/>
          </p:nvPr>
        </p:nvSpPr>
        <p:spPr>
          <a:xfrm>
            <a:off x="1102925" y="1290712"/>
            <a:ext cx="2704500" cy="1066475"/>
          </a:xfrm>
          <a:prstGeom prst="rect">
            <a:avLst/>
          </a:prstGeom>
          <a:noFill/>
          <a:ln w="25400">
            <a:gradFill>
              <a:gsLst>
                <a:gs pos="50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p>
            <a:pPr marL="0" indent="0">
              <a:buClr>
                <a:schemeClr val="accent6"/>
              </a:buClr>
              <a:buSzPts val="3000"/>
            </a:pPr>
            <a:r>
              <a:rPr lang="fr-CA" sz="2800" err="1">
                <a:solidFill>
                  <a:schemeClr val="accent6"/>
                </a:solidFill>
              </a:rPr>
              <a:t>Grow</a:t>
            </a:r>
            <a:r>
              <a:rPr lang="fr-CA" sz="2800">
                <a:solidFill>
                  <a:schemeClr val="accent6"/>
                </a:solidFill>
              </a:rPr>
              <a:t> Brand </a:t>
            </a:r>
            <a:r>
              <a:rPr lang="fr-CA" sz="2800" err="1">
                <a:solidFill>
                  <a:schemeClr val="accent6"/>
                </a:solidFill>
              </a:rPr>
              <a:t>Awareness</a:t>
            </a:r>
            <a:endParaRPr lang="fr-CA" sz="2800">
              <a:solidFill>
                <a:schemeClr val="accent6"/>
              </a:solidFill>
            </a:endParaRPr>
          </a:p>
          <a:p>
            <a:pPr marL="0" indent="0">
              <a:buClr>
                <a:schemeClr val="accent6"/>
              </a:buClr>
              <a:buSzPts val="3000"/>
            </a:pPr>
            <a:endParaRPr lang="fr-CA" sz="3000">
              <a:solidFill>
                <a:schemeClr val="accent6"/>
              </a:solidFill>
            </a:endParaRPr>
          </a:p>
        </p:txBody>
      </p:sp>
      <p:sp>
        <p:nvSpPr>
          <p:cNvPr id="602" name="Google Shape;602;p42"/>
          <p:cNvSpPr txBox="1">
            <a:spLocks noGrp="1"/>
          </p:cNvSpPr>
          <p:nvPr>
            <p:ph type="subTitle" idx="2"/>
          </p:nvPr>
        </p:nvSpPr>
        <p:spPr>
          <a:xfrm>
            <a:off x="538175" y="2546794"/>
            <a:ext cx="3834000" cy="1980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fr-CA" sz="1400" b="1">
                <a:solidFill>
                  <a:schemeClr val="accent1">
                    <a:lumMod val="75000"/>
                  </a:schemeClr>
                </a:solidFill>
              </a:rPr>
              <a:t>Expand</a:t>
            </a:r>
            <a:r>
              <a:rPr lang="fr-CA" sz="1400">
                <a:solidFill>
                  <a:schemeClr val="accent1">
                    <a:lumMod val="75000"/>
                  </a:schemeClr>
                </a:solidFill>
              </a:rPr>
              <a:t> </a:t>
            </a:r>
            <a:r>
              <a:rPr lang="fr-CA" sz="1400" err="1">
                <a:solidFill>
                  <a:schemeClr val="accent1">
                    <a:lumMod val="75000"/>
                  </a:schemeClr>
                </a:solidFill>
              </a:rPr>
              <a:t>availability</a:t>
            </a:r>
            <a:r>
              <a:rPr lang="fr-CA" sz="1400">
                <a:solidFill>
                  <a:schemeClr val="accent1">
                    <a:lumMod val="75000"/>
                  </a:schemeClr>
                </a:solidFill>
              </a:rPr>
              <a:t> in the United States</a:t>
            </a:r>
          </a:p>
          <a:p>
            <a:pPr marL="139700" lvl="0" indent="0" algn="l" rtl="0">
              <a:spcBef>
                <a:spcPts val="0"/>
              </a:spcBef>
              <a:spcAft>
                <a:spcPts val="0"/>
              </a:spcAft>
              <a:buSzPts val="1400"/>
              <a:buNone/>
            </a:pPr>
            <a:endParaRPr lang="fr-CA" sz="1400">
              <a:solidFill>
                <a:schemeClr val="accent1">
                  <a:lumMod val="75000"/>
                </a:schemeClr>
              </a:solidFill>
            </a:endParaRPr>
          </a:p>
          <a:p>
            <a:pPr indent="-317500" algn="l"/>
            <a:r>
              <a:rPr lang="fr-CA" sz="1400" b="1">
                <a:solidFill>
                  <a:schemeClr val="accent1">
                    <a:lumMod val="75000"/>
                  </a:schemeClr>
                </a:solidFill>
              </a:rPr>
              <a:t>Target</a:t>
            </a:r>
            <a:r>
              <a:rPr lang="fr-CA" sz="1400">
                <a:solidFill>
                  <a:schemeClr val="accent1">
                    <a:lumMod val="75000"/>
                  </a:schemeClr>
                </a:solidFill>
              </a:rPr>
              <a:t> </a:t>
            </a:r>
            <a:r>
              <a:rPr lang="fr-CA" sz="1400" err="1">
                <a:solidFill>
                  <a:schemeClr val="accent1">
                    <a:lumMod val="75000"/>
                  </a:schemeClr>
                </a:solidFill>
              </a:rPr>
              <a:t>existing</a:t>
            </a:r>
            <a:r>
              <a:rPr lang="fr-CA" sz="1400">
                <a:solidFill>
                  <a:schemeClr val="accent1">
                    <a:lumMod val="75000"/>
                  </a:schemeClr>
                </a:solidFill>
              </a:rPr>
              <a:t> </a:t>
            </a:r>
            <a:r>
              <a:rPr lang="fr-CA" sz="1400" err="1">
                <a:solidFill>
                  <a:schemeClr val="accent1">
                    <a:lumMod val="75000"/>
                  </a:schemeClr>
                </a:solidFill>
              </a:rPr>
              <a:t>markets</a:t>
            </a:r>
            <a:r>
              <a:rPr lang="fr-CA" sz="1400">
                <a:solidFill>
                  <a:schemeClr val="accent1">
                    <a:lumMod val="75000"/>
                  </a:schemeClr>
                </a:solidFill>
              </a:rPr>
              <a:t> for </a:t>
            </a:r>
            <a:r>
              <a:rPr lang="fr-CA" sz="1400" err="1">
                <a:solidFill>
                  <a:schemeClr val="accent1">
                    <a:lumMod val="75000"/>
                  </a:schemeClr>
                </a:solidFill>
              </a:rPr>
              <a:t>similar</a:t>
            </a:r>
            <a:r>
              <a:rPr lang="fr-CA" sz="1400">
                <a:solidFill>
                  <a:schemeClr val="accent1">
                    <a:lumMod val="75000"/>
                  </a:schemeClr>
                </a:solidFill>
              </a:rPr>
              <a:t> chips (Funyuns, BBQ, </a:t>
            </a:r>
            <a:r>
              <a:rPr lang="fr-CA" sz="1400" err="1">
                <a:solidFill>
                  <a:schemeClr val="accent1">
                    <a:lumMod val="75000"/>
                  </a:schemeClr>
                </a:solidFill>
              </a:rPr>
              <a:t>etc</a:t>
            </a:r>
            <a:r>
              <a:rPr lang="fr-CA" sz="1400">
                <a:solidFill>
                  <a:schemeClr val="accent1">
                    <a:lumMod val="75000"/>
                  </a:schemeClr>
                </a:solidFill>
              </a:rPr>
              <a:t>)</a:t>
            </a:r>
          </a:p>
          <a:p>
            <a:pPr marL="139700" indent="0" algn="l">
              <a:buNone/>
            </a:pPr>
            <a:endParaRPr lang="fr-CA" sz="1400">
              <a:solidFill>
                <a:schemeClr val="accent1">
                  <a:lumMod val="75000"/>
                </a:schemeClr>
              </a:solidFill>
            </a:endParaRPr>
          </a:p>
          <a:p>
            <a:pPr marL="457200" lvl="0" indent="-317500" algn="l" rtl="0">
              <a:spcBef>
                <a:spcPts val="0"/>
              </a:spcBef>
              <a:spcAft>
                <a:spcPts val="0"/>
              </a:spcAft>
              <a:buSzPts val="1400"/>
              <a:buChar char="●"/>
            </a:pPr>
            <a:r>
              <a:rPr lang="fr-CA" sz="1400" b="1">
                <a:solidFill>
                  <a:schemeClr val="accent1">
                    <a:lumMod val="75000"/>
                  </a:schemeClr>
                </a:solidFill>
              </a:rPr>
              <a:t>Use</a:t>
            </a:r>
            <a:r>
              <a:rPr lang="fr-CA" sz="1400">
                <a:solidFill>
                  <a:schemeClr val="accent1">
                    <a:lumMod val="75000"/>
                  </a:schemeClr>
                </a:solidFill>
              </a:rPr>
              <a:t> </a:t>
            </a:r>
            <a:r>
              <a:rPr lang="fr-CA" sz="1400" err="1">
                <a:solidFill>
                  <a:schemeClr val="accent1">
                    <a:lumMod val="75000"/>
                  </a:schemeClr>
                </a:solidFill>
              </a:rPr>
              <a:t>existing</a:t>
            </a:r>
            <a:r>
              <a:rPr lang="fr-CA" sz="1400">
                <a:solidFill>
                  <a:schemeClr val="accent1">
                    <a:lumMod val="75000"/>
                  </a:schemeClr>
                </a:solidFill>
              </a:rPr>
              <a:t> connections and </a:t>
            </a:r>
            <a:r>
              <a:rPr lang="fr-CA" sz="1400" err="1">
                <a:solidFill>
                  <a:schemeClr val="accent1">
                    <a:lumMod val="75000"/>
                  </a:schemeClr>
                </a:solidFill>
              </a:rPr>
              <a:t>opportunities</a:t>
            </a:r>
            <a:r>
              <a:rPr lang="fr-CA" sz="1400">
                <a:solidFill>
                  <a:schemeClr val="accent1">
                    <a:lumMod val="75000"/>
                  </a:schemeClr>
                </a:solidFill>
              </a:rPr>
              <a:t> </a:t>
            </a:r>
            <a:r>
              <a:rPr lang="fr-CA" sz="1400" err="1">
                <a:solidFill>
                  <a:schemeClr val="accent1">
                    <a:lumMod val="75000"/>
                  </a:schemeClr>
                </a:solidFill>
              </a:rPr>
              <a:t>created</a:t>
            </a:r>
            <a:r>
              <a:rPr lang="fr-CA" sz="1400">
                <a:solidFill>
                  <a:schemeClr val="accent1">
                    <a:lumMod val="75000"/>
                  </a:schemeClr>
                </a:solidFill>
              </a:rPr>
              <a:t> by parent </a:t>
            </a:r>
            <a:r>
              <a:rPr lang="fr-CA" sz="1400" err="1">
                <a:solidFill>
                  <a:schemeClr val="accent1">
                    <a:lumMod val="75000"/>
                  </a:schemeClr>
                </a:solidFill>
              </a:rPr>
              <a:t>company</a:t>
            </a:r>
            <a:endParaRPr lang="fr-CA" sz="1400">
              <a:solidFill>
                <a:schemeClr val="accent1">
                  <a:lumMod val="75000"/>
                </a:schemeClr>
              </a:solidFill>
            </a:endParaRPr>
          </a:p>
        </p:txBody>
      </p:sp>
      <p:sp>
        <p:nvSpPr>
          <p:cNvPr id="603" name="Google Shape;603;p42"/>
          <p:cNvSpPr txBox="1">
            <a:spLocks noGrp="1"/>
          </p:cNvSpPr>
          <p:nvPr>
            <p:ph type="subTitle" idx="3"/>
          </p:nvPr>
        </p:nvSpPr>
        <p:spPr>
          <a:xfrm>
            <a:off x="5336577" y="1294304"/>
            <a:ext cx="2704500" cy="1062883"/>
          </a:xfrm>
          <a:prstGeom prst="rect">
            <a:avLst/>
          </a:prstGeom>
          <a:noFill/>
          <a:ln w="25400">
            <a:gradFill>
              <a:gsLst>
                <a:gs pos="50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p>
            <a:pPr marL="0" indent="0">
              <a:buClr>
                <a:schemeClr val="accent6"/>
              </a:buClr>
              <a:buSzPts val="3000"/>
            </a:pPr>
            <a:r>
              <a:rPr lang="fr-CA" sz="2800" err="1">
                <a:solidFill>
                  <a:schemeClr val="accent6"/>
                </a:solidFill>
              </a:rPr>
              <a:t>Improve</a:t>
            </a:r>
            <a:r>
              <a:rPr lang="fr-CA" sz="2800">
                <a:solidFill>
                  <a:schemeClr val="accent6"/>
                </a:solidFill>
              </a:rPr>
              <a:t> Product</a:t>
            </a:r>
          </a:p>
        </p:txBody>
      </p:sp>
      <p:sp>
        <p:nvSpPr>
          <p:cNvPr id="604" name="Google Shape;604;p42"/>
          <p:cNvSpPr txBox="1">
            <a:spLocks noGrp="1"/>
          </p:cNvSpPr>
          <p:nvPr>
            <p:ph type="subTitle" idx="4"/>
          </p:nvPr>
        </p:nvSpPr>
        <p:spPr>
          <a:xfrm>
            <a:off x="4771825" y="2546794"/>
            <a:ext cx="3834000" cy="1980000"/>
          </a:xfrm>
          <a:prstGeom prst="rect">
            <a:avLst/>
          </a:prstGeom>
        </p:spPr>
        <p:txBody>
          <a:bodyPr spcFirstLastPara="1" wrap="square" lIns="91425" tIns="91425" rIns="91425" bIns="91425" anchor="t" anchorCtr="0">
            <a:noAutofit/>
          </a:bodyPr>
          <a:lstStyle/>
          <a:p>
            <a:pPr indent="-317500" algn="l"/>
            <a:r>
              <a:rPr lang="fr-CA" sz="1400" b="1" err="1">
                <a:solidFill>
                  <a:schemeClr val="accent1">
                    <a:lumMod val="75000"/>
                  </a:schemeClr>
                </a:solidFill>
              </a:rPr>
              <a:t>Offer</a:t>
            </a:r>
            <a:r>
              <a:rPr lang="fr-CA" sz="1400">
                <a:solidFill>
                  <a:schemeClr val="accent1">
                    <a:lumMod val="75000"/>
                  </a:schemeClr>
                </a:solidFill>
              </a:rPr>
              <a:t> </a:t>
            </a:r>
            <a:r>
              <a:rPr lang="fr-CA" sz="1400" err="1">
                <a:solidFill>
                  <a:schemeClr val="accent1">
                    <a:lumMod val="75000"/>
                  </a:schemeClr>
                </a:solidFill>
              </a:rPr>
              <a:t>small</a:t>
            </a:r>
            <a:r>
              <a:rPr lang="fr-CA" sz="1400">
                <a:solidFill>
                  <a:schemeClr val="accent1">
                    <a:lumMod val="75000"/>
                  </a:schemeClr>
                </a:solidFill>
              </a:rPr>
              <a:t>, single serve bag size</a:t>
            </a:r>
          </a:p>
          <a:p>
            <a:pPr marL="139700" indent="0" algn="l">
              <a:buNone/>
            </a:pPr>
            <a:endParaRPr lang="fr-CA" sz="1400">
              <a:solidFill>
                <a:schemeClr val="accent1">
                  <a:lumMod val="75000"/>
                </a:schemeClr>
              </a:solidFill>
            </a:endParaRPr>
          </a:p>
          <a:p>
            <a:pPr marL="457200" lvl="0" indent="-317500" algn="l" rtl="0">
              <a:spcBef>
                <a:spcPts val="0"/>
              </a:spcBef>
              <a:spcAft>
                <a:spcPts val="0"/>
              </a:spcAft>
              <a:buSzPts val="1400"/>
              <a:buChar char="●"/>
            </a:pPr>
            <a:r>
              <a:rPr lang="fr-CA" sz="1400" b="1">
                <a:solidFill>
                  <a:schemeClr val="accent1">
                    <a:lumMod val="75000"/>
                  </a:schemeClr>
                </a:solidFill>
              </a:rPr>
              <a:t>Launch</a:t>
            </a:r>
            <a:r>
              <a:rPr lang="fr-CA" sz="1400">
                <a:solidFill>
                  <a:schemeClr val="accent1">
                    <a:lumMod val="75000"/>
                  </a:schemeClr>
                </a:solidFill>
              </a:rPr>
              <a:t> </a:t>
            </a:r>
            <a:r>
              <a:rPr lang="fr-CA" sz="1400" err="1">
                <a:solidFill>
                  <a:schemeClr val="accent1">
                    <a:lumMod val="75000"/>
                  </a:schemeClr>
                </a:solidFill>
              </a:rPr>
              <a:t>exciting</a:t>
            </a:r>
            <a:r>
              <a:rPr lang="fr-CA" sz="1400">
                <a:solidFill>
                  <a:schemeClr val="accent1">
                    <a:lumMod val="75000"/>
                  </a:schemeClr>
                </a:solidFill>
              </a:rPr>
              <a:t> new </a:t>
            </a:r>
            <a:r>
              <a:rPr lang="fr-CA" sz="1400" err="1">
                <a:solidFill>
                  <a:schemeClr val="accent1">
                    <a:lumMod val="75000"/>
                  </a:schemeClr>
                </a:solidFill>
              </a:rPr>
              <a:t>flavors</a:t>
            </a:r>
            <a:endParaRPr lang="fr-CA" sz="1400">
              <a:solidFill>
                <a:schemeClr val="accent1">
                  <a:lumMod val="75000"/>
                </a:schemeClr>
              </a:solidFill>
            </a:endParaRPr>
          </a:p>
          <a:p>
            <a:pPr marL="139700" lvl="0" indent="0" algn="l" rtl="0">
              <a:spcBef>
                <a:spcPts val="0"/>
              </a:spcBef>
              <a:spcAft>
                <a:spcPts val="0"/>
              </a:spcAft>
              <a:buSzPts val="1400"/>
              <a:buNone/>
            </a:pPr>
            <a:endParaRPr lang="fr-CA" sz="1400">
              <a:solidFill>
                <a:schemeClr val="accent1">
                  <a:lumMod val="75000"/>
                </a:schemeClr>
              </a:solidFill>
            </a:endParaRPr>
          </a:p>
          <a:p>
            <a:pPr marL="457200" lvl="0" indent="-317500" algn="l" rtl="0">
              <a:spcBef>
                <a:spcPts val="0"/>
              </a:spcBef>
              <a:spcAft>
                <a:spcPts val="0"/>
              </a:spcAft>
              <a:buSzPts val="1400"/>
              <a:buChar char="●"/>
            </a:pPr>
            <a:r>
              <a:rPr lang="fr-CA" sz="1400" b="1" err="1">
                <a:solidFill>
                  <a:schemeClr val="accent1">
                    <a:lumMod val="75000"/>
                  </a:schemeClr>
                </a:solidFill>
              </a:rPr>
              <a:t>Lower</a:t>
            </a:r>
            <a:r>
              <a:rPr lang="fr-CA" sz="1400">
                <a:solidFill>
                  <a:schemeClr val="accent1">
                    <a:lumMod val="75000"/>
                  </a:schemeClr>
                </a:solidFill>
              </a:rPr>
              <a:t> </a:t>
            </a:r>
            <a:r>
              <a:rPr lang="fr-CA" sz="1400" err="1">
                <a:solidFill>
                  <a:schemeClr val="accent1">
                    <a:lumMod val="75000"/>
                  </a:schemeClr>
                </a:solidFill>
              </a:rPr>
              <a:t>prices</a:t>
            </a:r>
            <a:r>
              <a:rPr lang="fr-CA" sz="1400">
                <a:solidFill>
                  <a:schemeClr val="accent1">
                    <a:lumMod val="75000"/>
                  </a:schemeClr>
                </a:solidFill>
              </a:rPr>
              <a:t> to </a:t>
            </a:r>
            <a:r>
              <a:rPr lang="fr-CA" sz="1400" err="1">
                <a:solidFill>
                  <a:schemeClr val="accent1">
                    <a:lumMod val="75000"/>
                  </a:schemeClr>
                </a:solidFill>
              </a:rPr>
              <a:t>compete</a:t>
            </a:r>
            <a:r>
              <a:rPr lang="fr-CA" sz="1400">
                <a:solidFill>
                  <a:schemeClr val="accent1">
                    <a:lumMod val="75000"/>
                  </a:schemeClr>
                </a:solidFill>
              </a:rPr>
              <a:t> </a:t>
            </a:r>
            <a:r>
              <a:rPr lang="fr-CA" sz="1400" err="1">
                <a:solidFill>
                  <a:schemeClr val="accent1">
                    <a:lumMod val="75000"/>
                  </a:schemeClr>
                </a:solidFill>
              </a:rPr>
              <a:t>with</a:t>
            </a:r>
            <a:r>
              <a:rPr lang="fr-CA" sz="1400">
                <a:solidFill>
                  <a:schemeClr val="accent1">
                    <a:lumMod val="75000"/>
                  </a:schemeClr>
                </a:solidFill>
              </a:rPr>
              <a:t> </a:t>
            </a:r>
            <a:r>
              <a:rPr lang="fr-CA" sz="1400" err="1">
                <a:solidFill>
                  <a:schemeClr val="accent1">
                    <a:lumMod val="75000"/>
                  </a:schemeClr>
                </a:solidFill>
              </a:rPr>
              <a:t>cheaper</a:t>
            </a:r>
            <a:r>
              <a:rPr lang="fr-CA" sz="1400">
                <a:solidFill>
                  <a:schemeClr val="accent1">
                    <a:lumMod val="75000"/>
                  </a:schemeClr>
                </a:solidFill>
              </a:rPr>
              <a:t> chip options</a:t>
            </a:r>
          </a:p>
          <a:p>
            <a:pPr marL="457200" lvl="0" indent="-317500" algn="l" rtl="0">
              <a:spcBef>
                <a:spcPts val="0"/>
              </a:spcBef>
              <a:spcAft>
                <a:spcPts val="0"/>
              </a:spcAft>
              <a:buSzPts val="1400"/>
              <a:buChar char="●"/>
            </a:pPr>
            <a:endParaRPr lang="fr-CA"/>
          </a:p>
        </p:txBody>
      </p:sp>
      <p:sp>
        <p:nvSpPr>
          <p:cNvPr id="4" name="Google Shape;1103;p59">
            <a:extLst>
              <a:ext uri="{FF2B5EF4-FFF2-40B4-BE49-F238E27FC236}">
                <a16:creationId xmlns:a16="http://schemas.microsoft.com/office/drawing/2014/main" id="{16AD9E35-D5D7-D6C1-1991-1B405D759A77}"/>
              </a:ext>
            </a:extLst>
          </p:cNvPr>
          <p:cNvSpPr/>
          <p:nvPr/>
        </p:nvSpPr>
        <p:spPr>
          <a:xfrm rot="16200000" flipV="1">
            <a:off x="6826882" y="2918683"/>
            <a:ext cx="1441726" cy="3671128"/>
          </a:xfrm>
          <a:custGeom>
            <a:avLst/>
            <a:gdLst/>
            <a:ahLst/>
            <a:cxnLst/>
            <a:rect l="l" t="t" r="r" b="b"/>
            <a:pathLst>
              <a:path w="52669" h="101348" extrusionOk="0">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98;p59">
            <a:extLst>
              <a:ext uri="{FF2B5EF4-FFF2-40B4-BE49-F238E27FC236}">
                <a16:creationId xmlns:a16="http://schemas.microsoft.com/office/drawing/2014/main" id="{D0A15042-CB91-1C82-7995-348F3ECD425C}"/>
              </a:ext>
            </a:extLst>
          </p:cNvPr>
          <p:cNvSpPr/>
          <p:nvPr/>
        </p:nvSpPr>
        <p:spPr>
          <a:xfrm flipH="1">
            <a:off x="7040341" y="3370328"/>
            <a:ext cx="2617540" cy="2169226"/>
          </a:xfrm>
          <a:custGeom>
            <a:avLst/>
            <a:gdLst/>
            <a:ahLst/>
            <a:cxnLst/>
            <a:rect l="l" t="t" r="r" b="b"/>
            <a:pathLst>
              <a:path w="103529" h="68026" extrusionOk="0">
                <a:moveTo>
                  <a:pt x="15325" y="9145"/>
                </a:moveTo>
                <a:lnTo>
                  <a:pt x="15325" y="10453"/>
                </a:lnTo>
                <a:cubicBezTo>
                  <a:pt x="15325" y="10168"/>
                  <a:pt x="15334" y="9889"/>
                  <a:pt x="15352" y="9616"/>
                </a:cubicBezTo>
                <a:lnTo>
                  <a:pt x="15352" y="9616"/>
                </a:lnTo>
                <a:cubicBezTo>
                  <a:pt x="15344" y="9459"/>
                  <a:pt x="15335" y="9301"/>
                  <a:pt x="15325" y="9145"/>
                </a:cubicBezTo>
                <a:close/>
                <a:moveTo>
                  <a:pt x="25933" y="1"/>
                </a:moveTo>
                <a:cubicBezTo>
                  <a:pt x="20655" y="1"/>
                  <a:pt x="15752" y="3338"/>
                  <a:pt x="15352" y="9616"/>
                </a:cubicBezTo>
                <a:lnTo>
                  <a:pt x="15352" y="9616"/>
                </a:lnTo>
                <a:cubicBezTo>
                  <a:pt x="16370" y="30287"/>
                  <a:pt x="1" y="55899"/>
                  <a:pt x="30238" y="62980"/>
                </a:cubicBezTo>
                <a:cubicBezTo>
                  <a:pt x="39958" y="65087"/>
                  <a:pt x="55725" y="68025"/>
                  <a:pt x="69660" y="68025"/>
                </a:cubicBezTo>
                <a:cubicBezTo>
                  <a:pt x="77121" y="68025"/>
                  <a:pt x="84057" y="67183"/>
                  <a:pt x="89258" y="64918"/>
                </a:cubicBezTo>
                <a:cubicBezTo>
                  <a:pt x="97689" y="61684"/>
                  <a:pt x="103528" y="52598"/>
                  <a:pt x="98986" y="42870"/>
                </a:cubicBezTo>
                <a:cubicBezTo>
                  <a:pt x="96753" y="38405"/>
                  <a:pt x="94734" y="37161"/>
                  <a:pt x="92433" y="37161"/>
                </a:cubicBezTo>
                <a:cubicBezTo>
                  <a:pt x="89538" y="37161"/>
                  <a:pt x="86196" y="39129"/>
                  <a:pt x="81420" y="39129"/>
                </a:cubicBezTo>
                <a:cubicBezTo>
                  <a:pt x="81174" y="39129"/>
                  <a:pt x="80925" y="39124"/>
                  <a:pt x="80672" y="39113"/>
                </a:cubicBezTo>
                <a:cubicBezTo>
                  <a:pt x="68423" y="38601"/>
                  <a:pt x="73691" y="32501"/>
                  <a:pt x="67852" y="25365"/>
                </a:cubicBezTo>
                <a:cubicBezTo>
                  <a:pt x="65767" y="22577"/>
                  <a:pt x="63263" y="21867"/>
                  <a:pt x="60522" y="21867"/>
                </a:cubicBezTo>
                <a:cubicBezTo>
                  <a:pt x="57678" y="21867"/>
                  <a:pt x="54577" y="22632"/>
                  <a:pt x="51420" y="22632"/>
                </a:cubicBezTo>
                <a:cubicBezTo>
                  <a:pt x="49120" y="22632"/>
                  <a:pt x="46790" y="22226"/>
                  <a:pt x="44508" y="20823"/>
                </a:cubicBezTo>
                <a:cubicBezTo>
                  <a:pt x="37373" y="16292"/>
                  <a:pt x="39965" y="6552"/>
                  <a:pt x="32842" y="2021"/>
                </a:cubicBezTo>
                <a:cubicBezTo>
                  <a:pt x="30708" y="662"/>
                  <a:pt x="28283" y="1"/>
                  <a:pt x="259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00;p59">
            <a:extLst>
              <a:ext uri="{FF2B5EF4-FFF2-40B4-BE49-F238E27FC236}">
                <a16:creationId xmlns:a16="http://schemas.microsoft.com/office/drawing/2014/main" id="{3F01D74F-89CF-EDFF-F830-3A6022E23783}"/>
              </a:ext>
            </a:extLst>
          </p:cNvPr>
          <p:cNvSpPr/>
          <p:nvPr/>
        </p:nvSpPr>
        <p:spPr>
          <a:xfrm rot="1050361">
            <a:off x="6807772" y="4282318"/>
            <a:ext cx="2466610" cy="1722362"/>
          </a:xfrm>
          <a:custGeom>
            <a:avLst/>
            <a:gdLst/>
            <a:ahLst/>
            <a:cxnLst/>
            <a:rect l="l" t="t" r="r" b="b"/>
            <a:pathLst>
              <a:path w="57522" h="53146" extrusionOk="0">
                <a:moveTo>
                  <a:pt x="38824" y="0"/>
                </a:moveTo>
                <a:cubicBezTo>
                  <a:pt x="36106" y="0"/>
                  <a:pt x="34222" y="1704"/>
                  <a:pt x="30325" y="3209"/>
                </a:cubicBezTo>
                <a:cubicBezTo>
                  <a:pt x="28876" y="3933"/>
                  <a:pt x="27395" y="4167"/>
                  <a:pt x="25907" y="4167"/>
                </a:cubicBezTo>
                <a:cubicBezTo>
                  <a:pt x="23199" y="4167"/>
                  <a:pt x="20471" y="3393"/>
                  <a:pt x="17884" y="3393"/>
                </a:cubicBezTo>
                <a:cubicBezTo>
                  <a:pt x="16641" y="3393"/>
                  <a:pt x="15430" y="3571"/>
                  <a:pt x="14270" y="4101"/>
                </a:cubicBezTo>
                <a:cubicBezTo>
                  <a:pt x="0" y="10344"/>
                  <a:pt x="24973" y="34425"/>
                  <a:pt x="8467" y="44676"/>
                </a:cubicBezTo>
                <a:lnTo>
                  <a:pt x="8919" y="45128"/>
                </a:lnTo>
                <a:cubicBezTo>
                  <a:pt x="8467" y="50920"/>
                  <a:pt x="14710" y="51812"/>
                  <a:pt x="19170" y="52704"/>
                </a:cubicBezTo>
                <a:cubicBezTo>
                  <a:pt x="21169" y="52998"/>
                  <a:pt x="23137" y="53146"/>
                  <a:pt x="25060" y="53146"/>
                </a:cubicBezTo>
                <a:cubicBezTo>
                  <a:pt x="37720" y="53146"/>
                  <a:pt x="48416" y="46755"/>
                  <a:pt x="53062" y="33974"/>
                </a:cubicBezTo>
                <a:cubicBezTo>
                  <a:pt x="57522" y="22831"/>
                  <a:pt x="55738" y="7668"/>
                  <a:pt x="43703" y="1425"/>
                </a:cubicBezTo>
                <a:cubicBezTo>
                  <a:pt x="41662" y="402"/>
                  <a:pt x="40144" y="0"/>
                  <a:pt x="38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00"/>
                                        </p:tgtEl>
                                        <p:attrNameLst>
                                          <p:attrName>style.visibility</p:attrName>
                                        </p:attrNameLst>
                                      </p:cBhvr>
                                      <p:to>
                                        <p:strVal val="visible"/>
                                      </p:to>
                                    </p:set>
                                    <p:animEffect transition="in" filter="wipe(up)">
                                      <p:cBhvr>
                                        <p:cTn id="7" dur="500"/>
                                        <p:tgtEl>
                                          <p:spTgt spid="6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01">
                                            <p:bg/>
                                          </p:spTgt>
                                        </p:tgtEl>
                                        <p:attrNameLst>
                                          <p:attrName>style.visibility</p:attrName>
                                        </p:attrNameLst>
                                      </p:cBhvr>
                                      <p:to>
                                        <p:strVal val="visible"/>
                                      </p:to>
                                    </p:set>
                                    <p:animEffect transition="in" filter="wipe(down)">
                                      <p:cBhvr>
                                        <p:cTn id="12" dur="500"/>
                                        <p:tgtEl>
                                          <p:spTgt spid="601">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01">
                                            <p:txEl>
                                              <p:pRg st="0" end="0"/>
                                            </p:txEl>
                                          </p:spTgt>
                                        </p:tgtEl>
                                        <p:attrNameLst>
                                          <p:attrName>style.visibility</p:attrName>
                                        </p:attrNameLst>
                                      </p:cBhvr>
                                      <p:to>
                                        <p:strVal val="visible"/>
                                      </p:to>
                                    </p:set>
                                    <p:animEffect transition="in" filter="wipe(down)">
                                      <p:cBhvr>
                                        <p:cTn id="15" dur="500"/>
                                        <p:tgtEl>
                                          <p:spTgt spid="601">
                                            <p:txEl>
                                              <p:pRg st="0" end="0"/>
                                            </p:txEl>
                                          </p:spTgt>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602">
                                            <p:txEl>
                                              <p:pRg st="0" end="0"/>
                                            </p:txEl>
                                          </p:spTgt>
                                        </p:tgtEl>
                                        <p:attrNameLst>
                                          <p:attrName>style.visibility</p:attrName>
                                        </p:attrNameLst>
                                      </p:cBhvr>
                                      <p:to>
                                        <p:strVal val="visible"/>
                                      </p:to>
                                    </p:set>
                                    <p:animEffect transition="in" filter="wipe(down)">
                                      <p:cBhvr>
                                        <p:cTn id="19" dur="500"/>
                                        <p:tgtEl>
                                          <p:spTgt spid="602">
                                            <p:txEl>
                                              <p:pRg st="0" end="0"/>
                                            </p:txEl>
                                          </p:spTgt>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602">
                                            <p:txEl>
                                              <p:pRg st="2" end="2"/>
                                            </p:txEl>
                                          </p:spTgt>
                                        </p:tgtEl>
                                        <p:attrNameLst>
                                          <p:attrName>style.visibility</p:attrName>
                                        </p:attrNameLst>
                                      </p:cBhvr>
                                      <p:to>
                                        <p:strVal val="visible"/>
                                      </p:to>
                                    </p:set>
                                    <p:animEffect transition="in" filter="wipe(down)">
                                      <p:cBhvr>
                                        <p:cTn id="23" dur="500"/>
                                        <p:tgtEl>
                                          <p:spTgt spid="602">
                                            <p:txEl>
                                              <p:pRg st="2" end="2"/>
                                            </p:txEl>
                                          </p:spTgt>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602">
                                            <p:txEl>
                                              <p:pRg st="4" end="4"/>
                                            </p:txEl>
                                          </p:spTgt>
                                        </p:tgtEl>
                                        <p:attrNameLst>
                                          <p:attrName>style.visibility</p:attrName>
                                        </p:attrNameLst>
                                      </p:cBhvr>
                                      <p:to>
                                        <p:strVal val="visible"/>
                                      </p:to>
                                    </p:set>
                                    <p:animEffect transition="in" filter="wipe(down)">
                                      <p:cBhvr>
                                        <p:cTn id="27" dur="500"/>
                                        <p:tgtEl>
                                          <p:spTgt spid="6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03">
                                            <p:bg/>
                                          </p:spTgt>
                                        </p:tgtEl>
                                        <p:attrNameLst>
                                          <p:attrName>style.visibility</p:attrName>
                                        </p:attrNameLst>
                                      </p:cBhvr>
                                      <p:to>
                                        <p:strVal val="visible"/>
                                      </p:to>
                                    </p:set>
                                    <p:animEffect transition="in" filter="wipe(down)">
                                      <p:cBhvr>
                                        <p:cTn id="32" dur="500"/>
                                        <p:tgtEl>
                                          <p:spTgt spid="603">
                                            <p:bg/>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03">
                                            <p:txEl>
                                              <p:pRg st="0" end="0"/>
                                            </p:txEl>
                                          </p:spTgt>
                                        </p:tgtEl>
                                        <p:attrNameLst>
                                          <p:attrName>style.visibility</p:attrName>
                                        </p:attrNameLst>
                                      </p:cBhvr>
                                      <p:to>
                                        <p:strVal val="visible"/>
                                      </p:to>
                                    </p:set>
                                    <p:animEffect transition="in" filter="wipe(down)">
                                      <p:cBhvr>
                                        <p:cTn id="35" dur="500"/>
                                        <p:tgtEl>
                                          <p:spTgt spid="603">
                                            <p:txEl>
                                              <p:pRg st="0" end="0"/>
                                            </p:txEl>
                                          </p:spTgt>
                                        </p:tgtEl>
                                      </p:cBhvr>
                                    </p:animEffect>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604">
                                            <p:txEl>
                                              <p:pRg st="0" end="0"/>
                                            </p:txEl>
                                          </p:spTgt>
                                        </p:tgtEl>
                                        <p:attrNameLst>
                                          <p:attrName>style.visibility</p:attrName>
                                        </p:attrNameLst>
                                      </p:cBhvr>
                                      <p:to>
                                        <p:strVal val="visible"/>
                                      </p:to>
                                    </p:set>
                                    <p:animEffect transition="in" filter="wipe(down)">
                                      <p:cBhvr>
                                        <p:cTn id="39" dur="500"/>
                                        <p:tgtEl>
                                          <p:spTgt spid="604">
                                            <p:txEl>
                                              <p:pRg st="0" end="0"/>
                                            </p:txEl>
                                          </p:spTgt>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604">
                                            <p:txEl>
                                              <p:pRg st="2" end="2"/>
                                            </p:txEl>
                                          </p:spTgt>
                                        </p:tgtEl>
                                        <p:attrNameLst>
                                          <p:attrName>style.visibility</p:attrName>
                                        </p:attrNameLst>
                                      </p:cBhvr>
                                      <p:to>
                                        <p:strVal val="visible"/>
                                      </p:to>
                                    </p:set>
                                    <p:animEffect transition="in" filter="wipe(down)">
                                      <p:cBhvr>
                                        <p:cTn id="43" dur="500"/>
                                        <p:tgtEl>
                                          <p:spTgt spid="604">
                                            <p:txEl>
                                              <p:pRg st="2" end="2"/>
                                            </p:txEl>
                                          </p:spTgt>
                                        </p:tgtEl>
                                      </p:cBhvr>
                                    </p:animEffect>
                                  </p:childTnLst>
                                </p:cTn>
                              </p:par>
                            </p:childTnLst>
                          </p:cTn>
                        </p:par>
                        <p:par>
                          <p:cTn id="44" fill="hold">
                            <p:stCondLst>
                              <p:cond delay="1500"/>
                            </p:stCondLst>
                            <p:childTnLst>
                              <p:par>
                                <p:cTn id="45" presetID="22" presetClass="entr" presetSubtype="4" fill="hold" grpId="0" nodeType="afterEffect">
                                  <p:stCondLst>
                                    <p:cond delay="0"/>
                                  </p:stCondLst>
                                  <p:childTnLst>
                                    <p:set>
                                      <p:cBhvr>
                                        <p:cTn id="46" dur="1" fill="hold">
                                          <p:stCondLst>
                                            <p:cond delay="0"/>
                                          </p:stCondLst>
                                        </p:cTn>
                                        <p:tgtEl>
                                          <p:spTgt spid="604">
                                            <p:txEl>
                                              <p:pRg st="4" end="4"/>
                                            </p:txEl>
                                          </p:spTgt>
                                        </p:tgtEl>
                                        <p:attrNameLst>
                                          <p:attrName>style.visibility</p:attrName>
                                        </p:attrNameLst>
                                      </p:cBhvr>
                                      <p:to>
                                        <p:strVal val="visible"/>
                                      </p:to>
                                    </p:set>
                                    <p:animEffect transition="in" filter="wipe(down)">
                                      <p:cBhvr>
                                        <p:cTn id="47" dur="500"/>
                                        <p:tgtEl>
                                          <p:spTgt spid="6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 grpId="0" animBg="1"/>
      <p:bldP spid="601" grpId="0" uiExpand="1" build="p" animBg="1"/>
      <p:bldP spid="602" grpId="0" build="p"/>
      <p:bldP spid="603" grpId="0" uiExpand="1" build="p" animBg="1"/>
      <p:bldP spid="60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9"/>
          <p:cNvSpPr txBox="1">
            <a:spLocks noGrp="1"/>
          </p:cNvSpPr>
          <p:nvPr>
            <p:ph type="title"/>
          </p:nvPr>
        </p:nvSpPr>
        <p:spPr>
          <a:xfrm>
            <a:off x="2142000" y="1257507"/>
            <a:ext cx="4860000" cy="2135650"/>
          </a:xfrm>
          <a:custGeom>
            <a:avLst/>
            <a:gdLst>
              <a:gd name="connsiteX0" fmla="*/ 0 w 4860000"/>
              <a:gd name="connsiteY0" fmla="*/ 0 h 2135650"/>
              <a:gd name="connsiteX1" fmla="*/ 588600 w 4860000"/>
              <a:gd name="connsiteY1" fmla="*/ 0 h 2135650"/>
              <a:gd name="connsiteX2" fmla="*/ 982800 w 4860000"/>
              <a:gd name="connsiteY2" fmla="*/ 0 h 2135650"/>
              <a:gd name="connsiteX3" fmla="*/ 1474200 w 4860000"/>
              <a:gd name="connsiteY3" fmla="*/ 0 h 2135650"/>
              <a:gd name="connsiteX4" fmla="*/ 2111400 w 4860000"/>
              <a:gd name="connsiteY4" fmla="*/ 0 h 2135650"/>
              <a:gd name="connsiteX5" fmla="*/ 2651400 w 4860000"/>
              <a:gd name="connsiteY5" fmla="*/ 0 h 2135650"/>
              <a:gd name="connsiteX6" fmla="*/ 3240000 w 4860000"/>
              <a:gd name="connsiteY6" fmla="*/ 0 h 2135650"/>
              <a:gd name="connsiteX7" fmla="*/ 3731400 w 4860000"/>
              <a:gd name="connsiteY7" fmla="*/ 0 h 2135650"/>
              <a:gd name="connsiteX8" fmla="*/ 4271400 w 4860000"/>
              <a:gd name="connsiteY8" fmla="*/ 0 h 2135650"/>
              <a:gd name="connsiteX9" fmla="*/ 4860000 w 4860000"/>
              <a:gd name="connsiteY9" fmla="*/ 0 h 2135650"/>
              <a:gd name="connsiteX10" fmla="*/ 4860000 w 4860000"/>
              <a:gd name="connsiteY10" fmla="*/ 491200 h 2135650"/>
              <a:gd name="connsiteX11" fmla="*/ 4860000 w 4860000"/>
              <a:gd name="connsiteY11" fmla="*/ 961043 h 2135650"/>
              <a:gd name="connsiteX12" fmla="*/ 4860000 w 4860000"/>
              <a:gd name="connsiteY12" fmla="*/ 1452242 h 2135650"/>
              <a:gd name="connsiteX13" fmla="*/ 4860000 w 4860000"/>
              <a:gd name="connsiteY13" fmla="*/ 2135650 h 2135650"/>
              <a:gd name="connsiteX14" fmla="*/ 4320000 w 4860000"/>
              <a:gd name="connsiteY14" fmla="*/ 2135650 h 2135650"/>
              <a:gd name="connsiteX15" fmla="*/ 3780000 w 4860000"/>
              <a:gd name="connsiteY15" fmla="*/ 2135650 h 2135650"/>
              <a:gd name="connsiteX16" fmla="*/ 3337200 w 4860000"/>
              <a:gd name="connsiteY16" fmla="*/ 2135650 h 2135650"/>
              <a:gd name="connsiteX17" fmla="*/ 2797200 w 4860000"/>
              <a:gd name="connsiteY17" fmla="*/ 2135650 h 2135650"/>
              <a:gd name="connsiteX18" fmla="*/ 2257200 w 4860000"/>
              <a:gd name="connsiteY18" fmla="*/ 2135650 h 2135650"/>
              <a:gd name="connsiteX19" fmla="*/ 1717200 w 4860000"/>
              <a:gd name="connsiteY19" fmla="*/ 2135650 h 2135650"/>
              <a:gd name="connsiteX20" fmla="*/ 1177200 w 4860000"/>
              <a:gd name="connsiteY20" fmla="*/ 2135650 h 2135650"/>
              <a:gd name="connsiteX21" fmla="*/ 685800 w 4860000"/>
              <a:gd name="connsiteY21" fmla="*/ 2135650 h 2135650"/>
              <a:gd name="connsiteX22" fmla="*/ 0 w 4860000"/>
              <a:gd name="connsiteY22" fmla="*/ 2135650 h 2135650"/>
              <a:gd name="connsiteX23" fmla="*/ 0 w 4860000"/>
              <a:gd name="connsiteY23" fmla="*/ 1601738 h 2135650"/>
              <a:gd name="connsiteX24" fmla="*/ 0 w 4860000"/>
              <a:gd name="connsiteY24" fmla="*/ 1046469 h 2135650"/>
              <a:gd name="connsiteX25" fmla="*/ 0 w 4860000"/>
              <a:gd name="connsiteY25" fmla="*/ 491199 h 2135650"/>
              <a:gd name="connsiteX26" fmla="*/ 0 w 4860000"/>
              <a:gd name="connsiteY26" fmla="*/ 0 h 213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60000" h="2135650" fill="none" extrusionOk="0">
                <a:moveTo>
                  <a:pt x="0" y="0"/>
                </a:moveTo>
                <a:cubicBezTo>
                  <a:pt x="158498" y="-45380"/>
                  <a:pt x="356918" y="50698"/>
                  <a:pt x="588600" y="0"/>
                </a:cubicBezTo>
                <a:cubicBezTo>
                  <a:pt x="820282" y="-50698"/>
                  <a:pt x="856695" y="43465"/>
                  <a:pt x="982800" y="0"/>
                </a:cubicBezTo>
                <a:cubicBezTo>
                  <a:pt x="1108905" y="-43465"/>
                  <a:pt x="1280346" y="56350"/>
                  <a:pt x="1474200" y="0"/>
                </a:cubicBezTo>
                <a:cubicBezTo>
                  <a:pt x="1668054" y="-56350"/>
                  <a:pt x="1973820" y="32238"/>
                  <a:pt x="2111400" y="0"/>
                </a:cubicBezTo>
                <a:cubicBezTo>
                  <a:pt x="2248980" y="-32238"/>
                  <a:pt x="2410901" y="49948"/>
                  <a:pt x="2651400" y="0"/>
                </a:cubicBezTo>
                <a:cubicBezTo>
                  <a:pt x="2891899" y="-49948"/>
                  <a:pt x="3000937" y="52735"/>
                  <a:pt x="3240000" y="0"/>
                </a:cubicBezTo>
                <a:cubicBezTo>
                  <a:pt x="3479063" y="-52735"/>
                  <a:pt x="3500289" y="46320"/>
                  <a:pt x="3731400" y="0"/>
                </a:cubicBezTo>
                <a:cubicBezTo>
                  <a:pt x="3962511" y="-46320"/>
                  <a:pt x="4034618" y="37879"/>
                  <a:pt x="4271400" y="0"/>
                </a:cubicBezTo>
                <a:cubicBezTo>
                  <a:pt x="4508182" y="-37879"/>
                  <a:pt x="4715515" y="31426"/>
                  <a:pt x="4860000" y="0"/>
                </a:cubicBezTo>
                <a:cubicBezTo>
                  <a:pt x="4870493" y="111772"/>
                  <a:pt x="4858517" y="387237"/>
                  <a:pt x="4860000" y="491200"/>
                </a:cubicBezTo>
                <a:cubicBezTo>
                  <a:pt x="4861483" y="595163"/>
                  <a:pt x="4847687" y="738750"/>
                  <a:pt x="4860000" y="961043"/>
                </a:cubicBezTo>
                <a:cubicBezTo>
                  <a:pt x="4872313" y="1183336"/>
                  <a:pt x="4838527" y="1320247"/>
                  <a:pt x="4860000" y="1452242"/>
                </a:cubicBezTo>
                <a:cubicBezTo>
                  <a:pt x="4881473" y="1584237"/>
                  <a:pt x="4805456" y="1892088"/>
                  <a:pt x="4860000" y="2135650"/>
                </a:cubicBezTo>
                <a:cubicBezTo>
                  <a:pt x="4597505" y="2168314"/>
                  <a:pt x="4569361" y="2099182"/>
                  <a:pt x="4320000" y="2135650"/>
                </a:cubicBezTo>
                <a:cubicBezTo>
                  <a:pt x="4070639" y="2172118"/>
                  <a:pt x="3923880" y="2105411"/>
                  <a:pt x="3780000" y="2135650"/>
                </a:cubicBezTo>
                <a:cubicBezTo>
                  <a:pt x="3636120" y="2165889"/>
                  <a:pt x="3549240" y="2104573"/>
                  <a:pt x="3337200" y="2135650"/>
                </a:cubicBezTo>
                <a:cubicBezTo>
                  <a:pt x="3125160" y="2166727"/>
                  <a:pt x="2974553" y="2082262"/>
                  <a:pt x="2797200" y="2135650"/>
                </a:cubicBezTo>
                <a:cubicBezTo>
                  <a:pt x="2619847" y="2189038"/>
                  <a:pt x="2391350" y="2088445"/>
                  <a:pt x="2257200" y="2135650"/>
                </a:cubicBezTo>
                <a:cubicBezTo>
                  <a:pt x="2123050" y="2182855"/>
                  <a:pt x="1876995" y="2071847"/>
                  <a:pt x="1717200" y="2135650"/>
                </a:cubicBezTo>
                <a:cubicBezTo>
                  <a:pt x="1557405" y="2199453"/>
                  <a:pt x="1381052" y="2074592"/>
                  <a:pt x="1177200" y="2135650"/>
                </a:cubicBezTo>
                <a:cubicBezTo>
                  <a:pt x="973348" y="2196708"/>
                  <a:pt x="809759" y="2093438"/>
                  <a:pt x="685800" y="2135650"/>
                </a:cubicBezTo>
                <a:cubicBezTo>
                  <a:pt x="561841" y="2177862"/>
                  <a:pt x="178778" y="2106907"/>
                  <a:pt x="0" y="2135650"/>
                </a:cubicBezTo>
                <a:cubicBezTo>
                  <a:pt x="-44381" y="1980024"/>
                  <a:pt x="4786" y="1785635"/>
                  <a:pt x="0" y="1601738"/>
                </a:cubicBezTo>
                <a:cubicBezTo>
                  <a:pt x="-4786" y="1417841"/>
                  <a:pt x="48413" y="1226747"/>
                  <a:pt x="0" y="1046469"/>
                </a:cubicBezTo>
                <a:cubicBezTo>
                  <a:pt x="-48413" y="866191"/>
                  <a:pt x="55517" y="618964"/>
                  <a:pt x="0" y="491199"/>
                </a:cubicBezTo>
                <a:cubicBezTo>
                  <a:pt x="-55517" y="363434"/>
                  <a:pt x="27005" y="231185"/>
                  <a:pt x="0" y="0"/>
                </a:cubicBezTo>
                <a:close/>
              </a:path>
              <a:path w="4860000" h="2135650" stroke="0" extrusionOk="0">
                <a:moveTo>
                  <a:pt x="0" y="0"/>
                </a:moveTo>
                <a:cubicBezTo>
                  <a:pt x="223002" y="-48253"/>
                  <a:pt x="351395" y="45707"/>
                  <a:pt x="491400" y="0"/>
                </a:cubicBezTo>
                <a:cubicBezTo>
                  <a:pt x="631405" y="-45707"/>
                  <a:pt x="699817" y="38417"/>
                  <a:pt x="885600" y="0"/>
                </a:cubicBezTo>
                <a:cubicBezTo>
                  <a:pt x="1071383" y="-38417"/>
                  <a:pt x="1293473" y="35285"/>
                  <a:pt x="1522800" y="0"/>
                </a:cubicBezTo>
                <a:cubicBezTo>
                  <a:pt x="1752127" y="-35285"/>
                  <a:pt x="1865803" y="16605"/>
                  <a:pt x="2014200" y="0"/>
                </a:cubicBezTo>
                <a:cubicBezTo>
                  <a:pt x="2162597" y="-16605"/>
                  <a:pt x="2304732" y="18169"/>
                  <a:pt x="2505600" y="0"/>
                </a:cubicBezTo>
                <a:cubicBezTo>
                  <a:pt x="2706468" y="-18169"/>
                  <a:pt x="2946929" y="54487"/>
                  <a:pt x="3142800" y="0"/>
                </a:cubicBezTo>
                <a:cubicBezTo>
                  <a:pt x="3338671" y="-54487"/>
                  <a:pt x="3429678" y="20331"/>
                  <a:pt x="3585600" y="0"/>
                </a:cubicBezTo>
                <a:cubicBezTo>
                  <a:pt x="3741522" y="-20331"/>
                  <a:pt x="3935622" y="40263"/>
                  <a:pt x="4222800" y="0"/>
                </a:cubicBezTo>
                <a:cubicBezTo>
                  <a:pt x="4509978" y="-40263"/>
                  <a:pt x="4708104" y="30325"/>
                  <a:pt x="4860000" y="0"/>
                </a:cubicBezTo>
                <a:cubicBezTo>
                  <a:pt x="4861478" y="198073"/>
                  <a:pt x="4848649" y="320701"/>
                  <a:pt x="4860000" y="533913"/>
                </a:cubicBezTo>
                <a:cubicBezTo>
                  <a:pt x="4871351" y="747125"/>
                  <a:pt x="4847143" y="853147"/>
                  <a:pt x="4860000" y="1067825"/>
                </a:cubicBezTo>
                <a:cubicBezTo>
                  <a:pt x="4872857" y="1282503"/>
                  <a:pt x="4827510" y="1503368"/>
                  <a:pt x="4860000" y="1623094"/>
                </a:cubicBezTo>
                <a:cubicBezTo>
                  <a:pt x="4892490" y="1742820"/>
                  <a:pt x="4839811" y="1882689"/>
                  <a:pt x="4860000" y="2135650"/>
                </a:cubicBezTo>
                <a:cubicBezTo>
                  <a:pt x="4713757" y="2157611"/>
                  <a:pt x="4568856" y="2117129"/>
                  <a:pt x="4320000" y="2135650"/>
                </a:cubicBezTo>
                <a:cubicBezTo>
                  <a:pt x="4071144" y="2154171"/>
                  <a:pt x="3979753" y="2107343"/>
                  <a:pt x="3877200" y="2135650"/>
                </a:cubicBezTo>
                <a:cubicBezTo>
                  <a:pt x="3774647" y="2163957"/>
                  <a:pt x="3569910" y="2079247"/>
                  <a:pt x="3337200" y="2135650"/>
                </a:cubicBezTo>
                <a:cubicBezTo>
                  <a:pt x="3104490" y="2192053"/>
                  <a:pt x="2994541" y="2059634"/>
                  <a:pt x="2700000" y="2135650"/>
                </a:cubicBezTo>
                <a:cubicBezTo>
                  <a:pt x="2405459" y="2211666"/>
                  <a:pt x="2368018" y="2105680"/>
                  <a:pt x="2160000" y="2135650"/>
                </a:cubicBezTo>
                <a:cubicBezTo>
                  <a:pt x="1951982" y="2165620"/>
                  <a:pt x="1862548" y="2115975"/>
                  <a:pt x="1765800" y="2135650"/>
                </a:cubicBezTo>
                <a:cubicBezTo>
                  <a:pt x="1669052" y="2155325"/>
                  <a:pt x="1528931" y="2091123"/>
                  <a:pt x="1323000" y="2135650"/>
                </a:cubicBezTo>
                <a:cubicBezTo>
                  <a:pt x="1117069" y="2180177"/>
                  <a:pt x="862501" y="2110178"/>
                  <a:pt x="685800" y="2135650"/>
                </a:cubicBezTo>
                <a:cubicBezTo>
                  <a:pt x="509099" y="2161122"/>
                  <a:pt x="337473" y="2082335"/>
                  <a:pt x="0" y="2135650"/>
                </a:cubicBezTo>
                <a:cubicBezTo>
                  <a:pt x="-47039" y="1973658"/>
                  <a:pt x="50653" y="1875367"/>
                  <a:pt x="0" y="1644451"/>
                </a:cubicBezTo>
                <a:cubicBezTo>
                  <a:pt x="-50653" y="1413535"/>
                  <a:pt x="7617" y="1257139"/>
                  <a:pt x="0" y="1131895"/>
                </a:cubicBezTo>
                <a:cubicBezTo>
                  <a:pt x="-7617" y="1006651"/>
                  <a:pt x="39336" y="806096"/>
                  <a:pt x="0" y="662052"/>
                </a:cubicBezTo>
                <a:cubicBezTo>
                  <a:pt x="-39336" y="518008"/>
                  <a:pt x="9750" y="319789"/>
                  <a:pt x="0" y="0"/>
                </a:cubicBezTo>
                <a:close/>
              </a:path>
            </a:pathLst>
          </a:custGeom>
          <a:ln w="92075" cmpd="tri">
            <a:gradFill>
              <a:gsLst>
                <a:gs pos="0">
                  <a:schemeClr val="accent6">
                    <a:lumMod val="20000"/>
                    <a:lumOff val="80000"/>
                  </a:schemeClr>
                </a:gs>
                <a:gs pos="50000">
                  <a:schemeClr val="accent6">
                    <a:lumMod val="40000"/>
                    <a:lumOff val="60000"/>
                  </a:schemeClr>
                </a:gs>
                <a:gs pos="100000">
                  <a:schemeClr val="accent6">
                    <a:lumMod val="60000"/>
                    <a:lumOff val="40000"/>
                  </a:schemeClr>
                </a:gs>
              </a:gsLst>
              <a:lin ang="5400000" scaled="1"/>
            </a:gra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spcFirstLastPara="1" wrap="square" lIns="91425" tIns="91425" rIns="91425" bIns="91425" anchor="ctr" anchorCtr="0">
            <a:noAutofit/>
          </a:bodyPr>
          <a:lstStyle/>
          <a:p>
            <a:pPr marL="0" lvl="0" indent="0" algn="ctr" rtl="0">
              <a:spcBef>
                <a:spcPts val="0"/>
              </a:spcBef>
              <a:spcAft>
                <a:spcPts val="0"/>
              </a:spcAft>
              <a:buNone/>
            </a:pPr>
            <a:r>
              <a:rPr lang="en-US" sz="5600"/>
              <a:t>MARKETING DIRECTIONS</a:t>
            </a:r>
            <a:endParaRPr sz="5600"/>
          </a:p>
        </p:txBody>
      </p:sp>
      <p:sp>
        <p:nvSpPr>
          <p:cNvPr id="560" name="Google Shape;560;p39"/>
          <p:cNvSpPr txBox="1">
            <a:spLocks noGrp="1"/>
          </p:cNvSpPr>
          <p:nvPr>
            <p:ph type="subTitle" idx="1"/>
          </p:nvPr>
        </p:nvSpPr>
        <p:spPr>
          <a:xfrm>
            <a:off x="2142000" y="3817375"/>
            <a:ext cx="4860000" cy="491700"/>
          </a:xfrm>
          <a:custGeom>
            <a:avLst/>
            <a:gdLst>
              <a:gd name="connsiteX0" fmla="*/ 0 w 4860000"/>
              <a:gd name="connsiteY0" fmla="*/ 0 h 491700"/>
              <a:gd name="connsiteX1" fmla="*/ 442800 w 4860000"/>
              <a:gd name="connsiteY1" fmla="*/ 0 h 491700"/>
              <a:gd name="connsiteX2" fmla="*/ 934200 w 4860000"/>
              <a:gd name="connsiteY2" fmla="*/ 0 h 491700"/>
              <a:gd name="connsiteX3" fmla="*/ 1377000 w 4860000"/>
              <a:gd name="connsiteY3" fmla="*/ 0 h 491700"/>
              <a:gd name="connsiteX4" fmla="*/ 1965600 w 4860000"/>
              <a:gd name="connsiteY4" fmla="*/ 0 h 491700"/>
              <a:gd name="connsiteX5" fmla="*/ 2505600 w 4860000"/>
              <a:gd name="connsiteY5" fmla="*/ 0 h 491700"/>
              <a:gd name="connsiteX6" fmla="*/ 3045600 w 4860000"/>
              <a:gd name="connsiteY6" fmla="*/ 0 h 491700"/>
              <a:gd name="connsiteX7" fmla="*/ 3682800 w 4860000"/>
              <a:gd name="connsiteY7" fmla="*/ 0 h 491700"/>
              <a:gd name="connsiteX8" fmla="*/ 4271400 w 4860000"/>
              <a:gd name="connsiteY8" fmla="*/ 0 h 491700"/>
              <a:gd name="connsiteX9" fmla="*/ 4860000 w 4860000"/>
              <a:gd name="connsiteY9" fmla="*/ 0 h 491700"/>
              <a:gd name="connsiteX10" fmla="*/ 4860000 w 4860000"/>
              <a:gd name="connsiteY10" fmla="*/ 491700 h 491700"/>
              <a:gd name="connsiteX11" fmla="*/ 4465800 w 4860000"/>
              <a:gd name="connsiteY11" fmla="*/ 491700 h 491700"/>
              <a:gd name="connsiteX12" fmla="*/ 4023000 w 4860000"/>
              <a:gd name="connsiteY12" fmla="*/ 491700 h 491700"/>
              <a:gd name="connsiteX13" fmla="*/ 3434400 w 4860000"/>
              <a:gd name="connsiteY13" fmla="*/ 491700 h 491700"/>
              <a:gd name="connsiteX14" fmla="*/ 2797200 w 4860000"/>
              <a:gd name="connsiteY14" fmla="*/ 491700 h 491700"/>
              <a:gd name="connsiteX15" fmla="*/ 2305800 w 4860000"/>
              <a:gd name="connsiteY15" fmla="*/ 491700 h 491700"/>
              <a:gd name="connsiteX16" fmla="*/ 1668600 w 4860000"/>
              <a:gd name="connsiteY16" fmla="*/ 491700 h 491700"/>
              <a:gd name="connsiteX17" fmla="*/ 1225800 w 4860000"/>
              <a:gd name="connsiteY17" fmla="*/ 491700 h 491700"/>
              <a:gd name="connsiteX18" fmla="*/ 831600 w 4860000"/>
              <a:gd name="connsiteY18" fmla="*/ 491700 h 491700"/>
              <a:gd name="connsiteX19" fmla="*/ 0 w 4860000"/>
              <a:gd name="connsiteY19" fmla="*/ 491700 h 491700"/>
              <a:gd name="connsiteX20" fmla="*/ 0 w 4860000"/>
              <a:gd name="connsiteY20" fmla="*/ 0 h 49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0000" h="491700" fill="none" extrusionOk="0">
                <a:moveTo>
                  <a:pt x="0" y="0"/>
                </a:moveTo>
                <a:cubicBezTo>
                  <a:pt x="118648" y="-29906"/>
                  <a:pt x="279786" y="46107"/>
                  <a:pt x="442800" y="0"/>
                </a:cubicBezTo>
                <a:cubicBezTo>
                  <a:pt x="605814" y="-46107"/>
                  <a:pt x="718915" y="14317"/>
                  <a:pt x="934200" y="0"/>
                </a:cubicBezTo>
                <a:cubicBezTo>
                  <a:pt x="1149485" y="-14317"/>
                  <a:pt x="1186195" y="26601"/>
                  <a:pt x="1377000" y="0"/>
                </a:cubicBezTo>
                <a:cubicBezTo>
                  <a:pt x="1567805" y="-26601"/>
                  <a:pt x="1811317" y="20028"/>
                  <a:pt x="1965600" y="0"/>
                </a:cubicBezTo>
                <a:cubicBezTo>
                  <a:pt x="2119883" y="-20028"/>
                  <a:pt x="2381736" y="37164"/>
                  <a:pt x="2505600" y="0"/>
                </a:cubicBezTo>
                <a:cubicBezTo>
                  <a:pt x="2629464" y="-37164"/>
                  <a:pt x="2827401" y="27639"/>
                  <a:pt x="3045600" y="0"/>
                </a:cubicBezTo>
                <a:cubicBezTo>
                  <a:pt x="3263799" y="-27639"/>
                  <a:pt x="3404924" y="7249"/>
                  <a:pt x="3682800" y="0"/>
                </a:cubicBezTo>
                <a:cubicBezTo>
                  <a:pt x="3960676" y="-7249"/>
                  <a:pt x="4039718" y="50698"/>
                  <a:pt x="4271400" y="0"/>
                </a:cubicBezTo>
                <a:cubicBezTo>
                  <a:pt x="4503082" y="-50698"/>
                  <a:pt x="4724728" y="26617"/>
                  <a:pt x="4860000" y="0"/>
                </a:cubicBezTo>
                <a:cubicBezTo>
                  <a:pt x="4914746" y="217427"/>
                  <a:pt x="4853142" y="299440"/>
                  <a:pt x="4860000" y="491700"/>
                </a:cubicBezTo>
                <a:cubicBezTo>
                  <a:pt x="4761256" y="511754"/>
                  <a:pt x="4630488" y="447140"/>
                  <a:pt x="4465800" y="491700"/>
                </a:cubicBezTo>
                <a:cubicBezTo>
                  <a:pt x="4301112" y="536260"/>
                  <a:pt x="4180166" y="443788"/>
                  <a:pt x="4023000" y="491700"/>
                </a:cubicBezTo>
                <a:cubicBezTo>
                  <a:pt x="3865834" y="539612"/>
                  <a:pt x="3652881" y="453879"/>
                  <a:pt x="3434400" y="491700"/>
                </a:cubicBezTo>
                <a:cubicBezTo>
                  <a:pt x="3215919" y="529521"/>
                  <a:pt x="2949804" y="425971"/>
                  <a:pt x="2797200" y="491700"/>
                </a:cubicBezTo>
                <a:cubicBezTo>
                  <a:pt x="2644596" y="557429"/>
                  <a:pt x="2519239" y="446213"/>
                  <a:pt x="2305800" y="491700"/>
                </a:cubicBezTo>
                <a:cubicBezTo>
                  <a:pt x="2092361" y="537187"/>
                  <a:pt x="1949345" y="416612"/>
                  <a:pt x="1668600" y="491700"/>
                </a:cubicBezTo>
                <a:cubicBezTo>
                  <a:pt x="1387855" y="566788"/>
                  <a:pt x="1427887" y="446903"/>
                  <a:pt x="1225800" y="491700"/>
                </a:cubicBezTo>
                <a:cubicBezTo>
                  <a:pt x="1023713" y="536497"/>
                  <a:pt x="1012664" y="480987"/>
                  <a:pt x="831600" y="491700"/>
                </a:cubicBezTo>
                <a:cubicBezTo>
                  <a:pt x="650536" y="502413"/>
                  <a:pt x="259653" y="457952"/>
                  <a:pt x="0" y="491700"/>
                </a:cubicBezTo>
                <a:cubicBezTo>
                  <a:pt x="-52152" y="297949"/>
                  <a:pt x="52861" y="140450"/>
                  <a:pt x="0" y="0"/>
                </a:cubicBezTo>
                <a:close/>
              </a:path>
              <a:path w="4860000" h="491700" stroke="0" extrusionOk="0">
                <a:moveTo>
                  <a:pt x="0" y="0"/>
                </a:moveTo>
                <a:cubicBezTo>
                  <a:pt x="223002" y="-48253"/>
                  <a:pt x="351395" y="45707"/>
                  <a:pt x="491400" y="0"/>
                </a:cubicBezTo>
                <a:cubicBezTo>
                  <a:pt x="631405" y="-45707"/>
                  <a:pt x="699817" y="38417"/>
                  <a:pt x="885600" y="0"/>
                </a:cubicBezTo>
                <a:cubicBezTo>
                  <a:pt x="1071383" y="-38417"/>
                  <a:pt x="1293473" y="35285"/>
                  <a:pt x="1522800" y="0"/>
                </a:cubicBezTo>
                <a:cubicBezTo>
                  <a:pt x="1752127" y="-35285"/>
                  <a:pt x="1865803" y="16605"/>
                  <a:pt x="2014200" y="0"/>
                </a:cubicBezTo>
                <a:cubicBezTo>
                  <a:pt x="2162597" y="-16605"/>
                  <a:pt x="2304732" y="18169"/>
                  <a:pt x="2505600" y="0"/>
                </a:cubicBezTo>
                <a:cubicBezTo>
                  <a:pt x="2706468" y="-18169"/>
                  <a:pt x="2946929" y="54487"/>
                  <a:pt x="3142800" y="0"/>
                </a:cubicBezTo>
                <a:cubicBezTo>
                  <a:pt x="3338671" y="-54487"/>
                  <a:pt x="3429678" y="20331"/>
                  <a:pt x="3585600" y="0"/>
                </a:cubicBezTo>
                <a:cubicBezTo>
                  <a:pt x="3741522" y="-20331"/>
                  <a:pt x="3935622" y="40263"/>
                  <a:pt x="4222800" y="0"/>
                </a:cubicBezTo>
                <a:cubicBezTo>
                  <a:pt x="4509978" y="-40263"/>
                  <a:pt x="4708104" y="30325"/>
                  <a:pt x="4860000" y="0"/>
                </a:cubicBezTo>
                <a:cubicBezTo>
                  <a:pt x="4903871" y="112217"/>
                  <a:pt x="4818309" y="325852"/>
                  <a:pt x="4860000" y="491700"/>
                </a:cubicBezTo>
                <a:cubicBezTo>
                  <a:pt x="4744428" y="545769"/>
                  <a:pt x="4510525" y="464866"/>
                  <a:pt x="4320000" y="491700"/>
                </a:cubicBezTo>
                <a:cubicBezTo>
                  <a:pt x="4129475" y="518534"/>
                  <a:pt x="3951692" y="473714"/>
                  <a:pt x="3828600" y="491700"/>
                </a:cubicBezTo>
                <a:cubicBezTo>
                  <a:pt x="3705508" y="509686"/>
                  <a:pt x="3421666" y="421312"/>
                  <a:pt x="3191400" y="491700"/>
                </a:cubicBezTo>
                <a:cubicBezTo>
                  <a:pt x="2961134" y="562088"/>
                  <a:pt x="2695538" y="457627"/>
                  <a:pt x="2554200" y="491700"/>
                </a:cubicBezTo>
                <a:cubicBezTo>
                  <a:pt x="2412862" y="525773"/>
                  <a:pt x="2213953" y="463393"/>
                  <a:pt x="2111400" y="491700"/>
                </a:cubicBezTo>
                <a:cubicBezTo>
                  <a:pt x="2008847" y="520007"/>
                  <a:pt x="1804110" y="435297"/>
                  <a:pt x="1571400" y="491700"/>
                </a:cubicBezTo>
                <a:cubicBezTo>
                  <a:pt x="1338690" y="548103"/>
                  <a:pt x="1228741" y="415684"/>
                  <a:pt x="934200" y="491700"/>
                </a:cubicBezTo>
                <a:cubicBezTo>
                  <a:pt x="639659" y="567716"/>
                  <a:pt x="380441" y="444882"/>
                  <a:pt x="0" y="491700"/>
                </a:cubicBezTo>
                <a:cubicBezTo>
                  <a:pt x="-3077" y="333932"/>
                  <a:pt x="10873" y="142093"/>
                  <a:pt x="0" y="0"/>
                </a:cubicBezTo>
                <a:close/>
              </a:path>
            </a:pathLst>
          </a:custGeom>
          <a:ln w="92075" cmpd="tri">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1"/>
            </a:gra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spcFirstLastPara="1" wrap="square" lIns="91425" tIns="91425" rIns="91425" bIns="91425" anchor="ctr" anchorCtr="0">
            <a:noAutofit/>
          </a:bodyPr>
          <a:lstStyle/>
          <a:p>
            <a:pPr marL="0" lvl="0" indent="0" algn="ctr" rtl="0">
              <a:spcBef>
                <a:spcPts val="0"/>
              </a:spcBef>
              <a:spcAft>
                <a:spcPts val="0"/>
              </a:spcAft>
              <a:buNone/>
            </a:pPr>
            <a:r>
              <a:rPr lang="en-US" b="1"/>
              <a:t>Objectives, Target Group, and Strategies</a:t>
            </a:r>
            <a:endParaRPr b="1"/>
          </a:p>
        </p:txBody>
      </p:sp>
    </p:spTree>
    <p:extLst>
      <p:ext uri="{BB962C8B-B14F-4D97-AF65-F5344CB8AC3E}">
        <p14:creationId xmlns:p14="http://schemas.microsoft.com/office/powerpoint/2010/main" val="2709706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9"/>
                                        </p:tgtEl>
                                        <p:attrNameLst>
                                          <p:attrName>style.visibility</p:attrName>
                                        </p:attrNameLst>
                                      </p:cBhvr>
                                      <p:to>
                                        <p:strVal val="visible"/>
                                      </p:to>
                                    </p:set>
                                    <p:animEffect transition="in" filter="blinds(horizontal)">
                                      <p:cBhvr>
                                        <p:cTn id="7" dur="500"/>
                                        <p:tgtEl>
                                          <p:spTgt spid="55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60">
                                            <p:bg/>
                                          </p:spTgt>
                                        </p:tgtEl>
                                        <p:attrNameLst>
                                          <p:attrName>style.visibility</p:attrName>
                                        </p:attrNameLst>
                                      </p:cBhvr>
                                      <p:to>
                                        <p:strVal val="visible"/>
                                      </p:to>
                                    </p:set>
                                    <p:animEffect transition="in" filter="blinds(horizontal)">
                                      <p:cBhvr>
                                        <p:cTn id="11" dur="500"/>
                                        <p:tgtEl>
                                          <p:spTgt spid="560">
                                            <p:bg/>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560">
                                            <p:txEl>
                                              <p:pRg st="0" end="0"/>
                                            </p:txEl>
                                          </p:spTgt>
                                        </p:tgtEl>
                                        <p:attrNameLst>
                                          <p:attrName>style.visibility</p:attrName>
                                        </p:attrNameLst>
                                      </p:cBhvr>
                                      <p:to>
                                        <p:strVal val="visible"/>
                                      </p:to>
                                    </p:set>
                                    <p:animEffect transition="in" filter="blinds(horizontal)">
                                      <p:cBhvr>
                                        <p:cTn id="14" dur="500"/>
                                        <p:tgtEl>
                                          <p:spTgt spid="5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 grpId="0" animBg="1"/>
      <p:bldP spid="560"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4"/>
          <p:cNvSpPr txBox="1">
            <a:spLocks noGrp="1"/>
          </p:cNvSpPr>
          <p:nvPr>
            <p:ph type="title"/>
          </p:nvPr>
        </p:nvSpPr>
        <p:spPr>
          <a:xfrm>
            <a:off x="2133600" y="1844567"/>
            <a:ext cx="6379908" cy="2676634"/>
          </a:xfrm>
          <a:prstGeom prst="rect">
            <a:avLst/>
          </a:prstGeom>
          <a:ln w="25400">
            <a:gradFill>
              <a:gsLst>
                <a:gs pos="50000">
                  <a:schemeClr val="accent6">
                    <a:lumMod val="60000"/>
                    <a:lumOff val="40000"/>
                  </a:schemeClr>
                </a:gs>
                <a:gs pos="0">
                  <a:schemeClr val="accent6">
                    <a:lumMod val="40000"/>
                    <a:lumOff val="60000"/>
                  </a:schemeClr>
                </a:gs>
                <a:gs pos="100000">
                  <a:schemeClr val="accent6">
                    <a:lumMod val="75000"/>
                  </a:schemeClr>
                </a:gs>
              </a:gsLst>
              <a:lin ang="5400000" scaled="1"/>
            </a:grad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solidFill>
                  <a:schemeClr val="tx2"/>
                </a:solidFill>
              </a:rPr>
              <a:t>Our objective is to surpass </a:t>
            </a:r>
            <a:r>
              <a:rPr lang="en-US" sz="3000">
                <a:solidFill>
                  <a:schemeClr val="bg2"/>
                </a:solidFill>
              </a:rPr>
              <a:t>Funyuns </a:t>
            </a:r>
            <a:r>
              <a:rPr lang="en-US" sz="3000">
                <a:solidFill>
                  <a:schemeClr val="tx2"/>
                </a:solidFill>
              </a:rPr>
              <a:t>in annual sales by </a:t>
            </a:r>
            <a:r>
              <a:rPr lang="en-US" sz="3000">
                <a:solidFill>
                  <a:schemeClr val="bg2"/>
                </a:solidFill>
              </a:rPr>
              <a:t>15%</a:t>
            </a:r>
            <a:r>
              <a:rPr lang="en-US" sz="3000">
                <a:solidFill>
                  <a:schemeClr val="tx2"/>
                </a:solidFill>
              </a:rPr>
              <a:t> within </a:t>
            </a:r>
            <a:r>
              <a:rPr lang="en-US" sz="3000">
                <a:solidFill>
                  <a:schemeClr val="accent1"/>
                </a:solidFill>
              </a:rPr>
              <a:t>two years</a:t>
            </a:r>
            <a:r>
              <a:rPr lang="en-US" sz="3000">
                <a:solidFill>
                  <a:schemeClr val="tx2"/>
                </a:solidFill>
              </a:rPr>
              <a:t> by working to build the </a:t>
            </a:r>
            <a:r>
              <a:rPr lang="en-US" sz="3000">
                <a:solidFill>
                  <a:schemeClr val="bg2"/>
                </a:solidFill>
              </a:rPr>
              <a:t>brand awareness</a:t>
            </a:r>
            <a:r>
              <a:rPr lang="en-US" sz="3000">
                <a:solidFill>
                  <a:schemeClr val="tx2"/>
                </a:solidFill>
              </a:rPr>
              <a:t> in America</a:t>
            </a:r>
            <a:endParaRPr sz="3000">
              <a:solidFill>
                <a:schemeClr val="bg2"/>
              </a:solidFill>
            </a:endParaRPr>
          </a:p>
        </p:txBody>
      </p:sp>
      <p:sp>
        <p:nvSpPr>
          <p:cNvPr id="499" name="Google Shape;499;p34"/>
          <p:cNvSpPr txBox="1">
            <a:spLocks noGrp="1"/>
          </p:cNvSpPr>
          <p:nvPr>
            <p:ph type="title" idx="2"/>
          </p:nvPr>
        </p:nvSpPr>
        <p:spPr>
          <a:xfrm>
            <a:off x="630492" y="360150"/>
            <a:ext cx="3681821" cy="1677538"/>
          </a:xfrm>
          <a:prstGeom prst="rect">
            <a:avLst/>
          </a:prstGeom>
          <a:ln w="25400">
            <a:gradFill>
              <a:gsLst>
                <a:gs pos="0">
                  <a:schemeClr val="accent6">
                    <a:lumMod val="75000"/>
                  </a:schemeClr>
                </a:gs>
                <a:gs pos="50000">
                  <a:schemeClr val="accent6">
                    <a:lumMod val="60000"/>
                    <a:lumOff val="40000"/>
                  </a:schemeClr>
                </a:gs>
                <a:gs pos="99000">
                  <a:schemeClr val="accent6">
                    <a:lumMod val="40000"/>
                    <a:lumOff val="60000"/>
                  </a:schemeClr>
                </a:gs>
              </a:gsLst>
              <a:lin ang="5400000" scaled="1"/>
            </a:gradFill>
            <a:extLst>
              <a:ext uri="{C807C97D-BFC1-408E-A445-0C87EB9F89A2}">
                <ask:lineSketchStyleProps xmlns:ask="http://schemas.microsoft.com/office/drawing/2018/sketchyshapes" sd="1219033472">
                  <a:custGeom>
                    <a:avLst/>
                    <a:gdLst>
                      <a:gd name="connsiteX0" fmla="*/ 0 w 4792924"/>
                      <a:gd name="connsiteY0" fmla="*/ 0 h 978300"/>
                      <a:gd name="connsiteX1" fmla="*/ 4792924 w 4792924"/>
                      <a:gd name="connsiteY1" fmla="*/ 0 h 978300"/>
                      <a:gd name="connsiteX2" fmla="*/ 4792924 w 4792924"/>
                      <a:gd name="connsiteY2" fmla="*/ 978300 h 978300"/>
                      <a:gd name="connsiteX3" fmla="*/ 0 w 4792924"/>
                      <a:gd name="connsiteY3" fmla="*/ 978300 h 978300"/>
                      <a:gd name="connsiteX4" fmla="*/ 0 w 4792924"/>
                      <a:gd name="connsiteY4" fmla="*/ 0 h 97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924" h="978300" extrusionOk="0">
                        <a:moveTo>
                          <a:pt x="0" y="0"/>
                        </a:moveTo>
                        <a:cubicBezTo>
                          <a:pt x="2031630" y="118645"/>
                          <a:pt x="3127116" y="116012"/>
                          <a:pt x="4792924" y="0"/>
                        </a:cubicBezTo>
                        <a:cubicBezTo>
                          <a:pt x="4860505" y="118722"/>
                          <a:pt x="4719110" y="738234"/>
                          <a:pt x="4792924" y="978300"/>
                        </a:cubicBezTo>
                        <a:cubicBezTo>
                          <a:pt x="4237225" y="1112900"/>
                          <a:pt x="828003" y="821104"/>
                          <a:pt x="0" y="978300"/>
                        </a:cubicBezTo>
                        <a:cubicBezTo>
                          <a:pt x="36126" y="562897"/>
                          <a:pt x="-55727" y="355147"/>
                          <a:pt x="0" y="0"/>
                        </a:cubicBezTo>
                        <a:close/>
                      </a:path>
                    </a:pathLst>
                  </a:custGeom>
                  <ask:type>
                    <ask:lineSketchNone/>
                  </ask:type>
                </ask:lineSketchStyleProps>
              </a:ext>
            </a:extLst>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a:t>Burger Rings’ Objective</a:t>
            </a:r>
            <a:endParaRPr sz="3600"/>
          </a:p>
        </p:txBody>
      </p:sp>
    </p:spTree>
    <p:extLst>
      <p:ext uri="{BB962C8B-B14F-4D97-AF65-F5344CB8AC3E}">
        <p14:creationId xmlns:p14="http://schemas.microsoft.com/office/powerpoint/2010/main" val="504191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9"/>
                                        </p:tgtEl>
                                        <p:attrNameLst>
                                          <p:attrName>style.visibility</p:attrName>
                                        </p:attrNameLst>
                                      </p:cBhvr>
                                      <p:to>
                                        <p:strVal val="visible"/>
                                      </p:to>
                                    </p:set>
                                    <p:animEffect transition="in" filter="blinds(horizontal)">
                                      <p:cBhvr>
                                        <p:cTn id="7" dur="500"/>
                                        <p:tgtEl>
                                          <p:spTgt spid="49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98"/>
                                        </p:tgtEl>
                                        <p:attrNameLst>
                                          <p:attrName>style.visibility</p:attrName>
                                        </p:attrNameLst>
                                      </p:cBhvr>
                                      <p:to>
                                        <p:strVal val="visible"/>
                                      </p:to>
                                    </p:set>
                                    <p:animEffect transition="in" filter="blinds(horizontal)">
                                      <p:cBhvr>
                                        <p:cTn id="10" dur="500"/>
                                        <p:tgtEl>
                                          <p:spTgt spid="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 grpId="0" animBg="1"/>
      <p:bldP spid="4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022EC6-0887-DE6A-E339-A8A297B6CDD2}"/>
              </a:ext>
            </a:extLst>
          </p:cNvPr>
          <p:cNvSpPr>
            <a:spLocks noGrp="1"/>
          </p:cNvSpPr>
          <p:nvPr>
            <p:ph type="title"/>
          </p:nvPr>
        </p:nvSpPr>
        <p:spPr>
          <a:xfrm>
            <a:off x="2420860" y="359475"/>
            <a:ext cx="4302279" cy="572700"/>
          </a:xfrm>
          <a:noFill/>
          <a:ln w="25400">
            <a:gradFill>
              <a:gsLst>
                <a:gs pos="51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p>
            <a:pPr>
              <a:buSzPts val="3600"/>
            </a:pPr>
            <a:r>
              <a:rPr lang="en-US"/>
              <a:t>TARGET MARKET</a:t>
            </a:r>
          </a:p>
        </p:txBody>
      </p:sp>
      <p:sp>
        <p:nvSpPr>
          <p:cNvPr id="9" name="Subtitle 8">
            <a:extLst>
              <a:ext uri="{FF2B5EF4-FFF2-40B4-BE49-F238E27FC236}">
                <a16:creationId xmlns:a16="http://schemas.microsoft.com/office/drawing/2014/main" id="{2A28B4BA-65FD-58F9-82F0-3044C35C2173}"/>
              </a:ext>
            </a:extLst>
          </p:cNvPr>
          <p:cNvSpPr>
            <a:spLocks noGrp="1"/>
          </p:cNvSpPr>
          <p:nvPr>
            <p:ph type="subTitle" idx="4"/>
          </p:nvPr>
        </p:nvSpPr>
        <p:spPr>
          <a:xfrm>
            <a:off x="1370409" y="1143000"/>
            <a:ext cx="2836542" cy="3512390"/>
          </a:xfrm>
          <a:ln w="25400">
            <a:gradFill>
              <a:gsLst>
                <a:gs pos="0">
                  <a:schemeClr val="accent6">
                    <a:lumMod val="60000"/>
                    <a:lumOff val="40000"/>
                  </a:schemeClr>
                </a:gs>
                <a:gs pos="50000">
                  <a:schemeClr val="accent6">
                    <a:lumMod val="20000"/>
                    <a:lumOff val="80000"/>
                  </a:schemeClr>
                </a:gs>
                <a:gs pos="100000">
                  <a:schemeClr val="accent6">
                    <a:lumMod val="60000"/>
                    <a:lumOff val="40000"/>
                  </a:schemeClr>
                </a:gs>
              </a:gsLst>
              <a:lin ang="5400000" scaled="1"/>
            </a:gradFill>
          </a:ln>
        </p:spPr>
        <p:txBody>
          <a:bodyPr anchor="ctr"/>
          <a:lstStyle/>
          <a:p>
            <a:pPr marL="114300" indent="0">
              <a:lnSpc>
                <a:spcPct val="150000"/>
              </a:lnSpc>
            </a:pPr>
            <a:r>
              <a:rPr lang="en-US" sz="1200"/>
              <a:t>Burger rings wants to target individuals who are between the ages of </a:t>
            </a:r>
            <a:r>
              <a:rPr lang="en-US" sz="1200" b="1"/>
              <a:t>18 and 24 </a:t>
            </a:r>
            <a:r>
              <a:rPr lang="en-US" sz="1200"/>
              <a:t>located in </a:t>
            </a:r>
            <a:r>
              <a:rPr lang="en-US" sz="1200" b="1"/>
              <a:t>Oregon. </a:t>
            </a:r>
            <a:r>
              <a:rPr lang="en-US" sz="1200"/>
              <a:t>They are most likely single and have </a:t>
            </a:r>
            <a:r>
              <a:rPr lang="en-US" sz="1200" b="1"/>
              <a:t>low</a:t>
            </a:r>
            <a:r>
              <a:rPr lang="en-US" sz="1200"/>
              <a:t> to no income as they are currently </a:t>
            </a:r>
            <a:r>
              <a:rPr lang="en-US" sz="1200" b="1"/>
              <a:t>enrolled in college. </a:t>
            </a:r>
            <a:r>
              <a:rPr lang="en-US" sz="1200"/>
              <a:t>Additionally, they </a:t>
            </a:r>
            <a:r>
              <a:rPr lang="en-US" sz="1200" b="1"/>
              <a:t>don’t</a:t>
            </a:r>
            <a:r>
              <a:rPr lang="en-US" sz="1200"/>
              <a:t> have an emphasis on healthy habits because they </a:t>
            </a:r>
            <a:r>
              <a:rPr lang="en-US" sz="1200" b="1"/>
              <a:t>like to snack </a:t>
            </a:r>
            <a:r>
              <a:rPr lang="en-US" sz="1200"/>
              <a:t>due to their </a:t>
            </a:r>
            <a:r>
              <a:rPr lang="en-US" sz="1200" b="1"/>
              <a:t>busy and hectic </a:t>
            </a:r>
            <a:r>
              <a:rPr lang="en-US" sz="1200"/>
              <a:t>schedule.</a:t>
            </a:r>
            <a:endParaRPr lang="en-US" sz="1200" b="1"/>
          </a:p>
        </p:txBody>
      </p:sp>
      <p:pic>
        <p:nvPicPr>
          <p:cNvPr id="1026" name="Picture 2" descr="University of Oregon to return to mostly in-person classes - oregonlive.com">
            <a:extLst>
              <a:ext uri="{FF2B5EF4-FFF2-40B4-BE49-F238E27FC236}">
                <a16:creationId xmlns:a16="http://schemas.microsoft.com/office/drawing/2014/main" id="{41F57AD7-62B3-D5F3-2B93-D148E7E30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43000"/>
            <a:ext cx="2836542" cy="1883664"/>
          </a:xfrm>
          <a:prstGeom prst="rect">
            <a:avLst/>
          </a:prstGeom>
          <a:noFill/>
          <a:ln w="38100">
            <a:gradFill>
              <a:gsLst>
                <a:gs pos="0">
                  <a:srgbClr val="008200"/>
                </a:gs>
                <a:gs pos="100000">
                  <a:srgbClr val="FFFF00"/>
                </a:gs>
              </a:gsLst>
              <a:lin ang="5400000" scaled="1"/>
            </a:gradFill>
          </a:ln>
          <a:extLst>
            <a:ext uri="{909E8E84-426E-40DD-AFC4-6F175D3DCCD1}">
              <a14:hiddenFill xmlns:a14="http://schemas.microsoft.com/office/drawing/2010/main">
                <a:solidFill>
                  <a:srgbClr val="FFFFFF"/>
                </a:solidFill>
              </a14:hiddenFill>
            </a:ext>
          </a:extLst>
        </p:spPr>
      </p:pic>
      <p:pic>
        <p:nvPicPr>
          <p:cNvPr id="1028" name="Picture 4" descr="College Student Discounts: Where to Find and Use Them">
            <a:extLst>
              <a:ext uri="{FF2B5EF4-FFF2-40B4-BE49-F238E27FC236}">
                <a16:creationId xmlns:a16="http://schemas.microsoft.com/office/drawing/2014/main" id="{C21DB94F-F312-D282-3382-585C97612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8559" y="3057622"/>
            <a:ext cx="2839983" cy="1597768"/>
          </a:xfrm>
          <a:prstGeom prst="rect">
            <a:avLst/>
          </a:prstGeom>
          <a:noFill/>
          <a:ln w="38100">
            <a:gradFill>
              <a:gsLst>
                <a:gs pos="0">
                  <a:srgbClr val="FFFF00"/>
                </a:gs>
                <a:gs pos="100000">
                  <a:srgbClr val="008200"/>
                </a:gs>
              </a:gsLst>
              <a:lin ang="5400000" scaled="1"/>
            </a:gra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441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bg/>
                                          </p:spTgt>
                                        </p:tgtEl>
                                        <p:attrNameLst>
                                          <p:attrName>style.visibility</p:attrName>
                                        </p:attrNameLst>
                                      </p:cBhvr>
                                      <p:to>
                                        <p:strVal val="visible"/>
                                      </p:to>
                                    </p:set>
                                    <p:animEffect transition="in" filter="wipe(down)">
                                      <p:cBhvr>
                                        <p:cTn id="11" dur="500"/>
                                        <p:tgtEl>
                                          <p:spTgt spid="9">
                                            <p:bg/>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down)">
                                      <p:cBhvr>
                                        <p:cTn id="19" dur="500"/>
                                        <p:tgtEl>
                                          <p:spTgt spid="1026"/>
                                        </p:tgtEl>
                                      </p:cBhvr>
                                    </p:animEffect>
                                  </p:childTnLst>
                                </p:cTn>
                              </p:par>
                              <p:par>
                                <p:cTn id="20" presetID="22" presetClass="entr" presetSubtype="1"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wipe(up)">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444FE72-D6E1-34AA-D67D-C421A16E8808}"/>
              </a:ext>
            </a:extLst>
          </p:cNvPr>
          <p:cNvSpPr>
            <a:spLocks noGrp="1"/>
          </p:cNvSpPr>
          <p:nvPr>
            <p:ph type="title"/>
          </p:nvPr>
        </p:nvSpPr>
        <p:spPr>
          <a:noFill/>
          <a:ln w="25400">
            <a:gradFill>
              <a:gsLst>
                <a:gs pos="51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p>
            <a:pPr>
              <a:buSzPts val="3600"/>
            </a:pPr>
            <a:r>
              <a:rPr lang="en-US"/>
              <a:t>PRODUCT PLAN</a:t>
            </a:r>
          </a:p>
        </p:txBody>
      </p:sp>
      <p:sp>
        <p:nvSpPr>
          <p:cNvPr id="12" name="Subtitle 11">
            <a:extLst>
              <a:ext uri="{FF2B5EF4-FFF2-40B4-BE49-F238E27FC236}">
                <a16:creationId xmlns:a16="http://schemas.microsoft.com/office/drawing/2014/main" id="{7FAFA152-0D96-8A3A-E53A-6CF1E6BD64FF}"/>
              </a:ext>
            </a:extLst>
          </p:cNvPr>
          <p:cNvSpPr>
            <a:spLocks noGrp="1"/>
          </p:cNvSpPr>
          <p:nvPr>
            <p:ph type="subTitle" idx="1"/>
          </p:nvPr>
        </p:nvSpPr>
        <p:spPr>
          <a:xfrm>
            <a:off x="3770355" y="935975"/>
            <a:ext cx="1603289" cy="313161"/>
          </a:xfrm>
          <a:noFill/>
          <a:ln w="25400">
            <a:gradFill>
              <a:gsLst>
                <a:gs pos="51000">
                  <a:schemeClr val="accent6">
                    <a:lumMod val="40000"/>
                    <a:lumOff val="60000"/>
                  </a:schemeClr>
                </a:gs>
                <a:gs pos="0">
                  <a:schemeClr val="accent6">
                    <a:lumMod val="60000"/>
                    <a:lumOff val="40000"/>
                  </a:schemeClr>
                </a:gs>
                <a:gs pos="100000">
                  <a:schemeClr val="accent6">
                    <a:lumMod val="20000"/>
                    <a:lumOff val="80000"/>
                  </a:schemeClr>
                </a:gs>
              </a:gsLst>
              <a:lin ang="5400000" scaled="1"/>
            </a:gradFill>
          </a:ln>
        </p:spPr>
        <p:txBody>
          <a:bodyPr spcFirstLastPara="1" wrap="square" lIns="91425" tIns="91425" rIns="91425" bIns="91425" anchor="ctr" anchorCtr="0">
            <a:noAutofit/>
          </a:bodyPr>
          <a:lstStyle/>
          <a:p>
            <a:pPr>
              <a:buClr>
                <a:schemeClr val="accent6"/>
              </a:buClr>
              <a:buSzPts val="3600"/>
            </a:pPr>
            <a:r>
              <a:rPr lang="en-US" sz="2000">
                <a:solidFill>
                  <a:schemeClr val="accent6"/>
                </a:solidFill>
              </a:rPr>
              <a:t>Strategies</a:t>
            </a:r>
          </a:p>
        </p:txBody>
      </p:sp>
      <p:sp>
        <p:nvSpPr>
          <p:cNvPr id="13" name="Subtitle 12">
            <a:extLst>
              <a:ext uri="{FF2B5EF4-FFF2-40B4-BE49-F238E27FC236}">
                <a16:creationId xmlns:a16="http://schemas.microsoft.com/office/drawing/2014/main" id="{6BCAE0B4-5242-4C86-73D2-D28067A25D09}"/>
              </a:ext>
            </a:extLst>
          </p:cNvPr>
          <p:cNvSpPr>
            <a:spLocks noGrp="1"/>
          </p:cNvSpPr>
          <p:nvPr>
            <p:ph type="subTitle" idx="2"/>
          </p:nvPr>
        </p:nvSpPr>
        <p:spPr>
          <a:xfrm>
            <a:off x="3832074" y="1555517"/>
            <a:ext cx="3834000" cy="1980000"/>
          </a:xfrm>
          <a:ln w="25400">
            <a:gradFill>
              <a:gsLst>
                <a:gs pos="0">
                  <a:schemeClr val="accent6">
                    <a:lumMod val="60000"/>
                    <a:lumOff val="40000"/>
                  </a:schemeClr>
                </a:gs>
                <a:gs pos="35000">
                  <a:schemeClr val="accent6">
                    <a:lumMod val="40000"/>
                    <a:lumOff val="60000"/>
                  </a:schemeClr>
                </a:gs>
                <a:gs pos="100000">
                  <a:schemeClr val="accent6">
                    <a:lumMod val="20000"/>
                    <a:lumOff val="80000"/>
                  </a:schemeClr>
                </a:gs>
              </a:gsLst>
              <a:lin ang="5400000" scaled="1"/>
            </a:gradFill>
          </a:ln>
        </p:spPr>
        <p:txBody>
          <a:bodyPr/>
          <a:lstStyle/>
          <a:p>
            <a:pPr algn="l"/>
            <a:r>
              <a:rPr lang="en-US" sz="1400" b="1"/>
              <a:t>Market Development</a:t>
            </a:r>
          </a:p>
          <a:p>
            <a:pPr lvl="1" algn="l"/>
            <a:r>
              <a:rPr lang="en-US" sz="1050"/>
              <a:t>We are bringing an existing product, </a:t>
            </a:r>
            <a:r>
              <a:rPr lang="en-US" sz="1050" b="1"/>
              <a:t>Burger Rings, </a:t>
            </a:r>
            <a:r>
              <a:rPr lang="en-US" sz="1050"/>
              <a:t>to a new market, </a:t>
            </a:r>
            <a:r>
              <a:rPr lang="en-US" sz="1050" b="1"/>
              <a:t>America. </a:t>
            </a:r>
          </a:p>
          <a:p>
            <a:pPr lvl="1" algn="l"/>
            <a:r>
              <a:rPr lang="en-US" sz="1050"/>
              <a:t>We are introducing a fresh product and broadening the market</a:t>
            </a:r>
          </a:p>
          <a:p>
            <a:pPr lvl="1" algn="l"/>
            <a:endParaRPr lang="en-US" sz="1200"/>
          </a:p>
        </p:txBody>
      </p:sp>
      <p:sp>
        <p:nvSpPr>
          <p:cNvPr id="15" name="Subtitle 14">
            <a:extLst>
              <a:ext uri="{FF2B5EF4-FFF2-40B4-BE49-F238E27FC236}">
                <a16:creationId xmlns:a16="http://schemas.microsoft.com/office/drawing/2014/main" id="{4EA6D7E9-7A6A-1B66-4B5B-DBB7E6CB5077}"/>
              </a:ext>
            </a:extLst>
          </p:cNvPr>
          <p:cNvSpPr>
            <a:spLocks noGrp="1"/>
          </p:cNvSpPr>
          <p:nvPr>
            <p:ph type="subTitle" idx="4"/>
          </p:nvPr>
        </p:nvSpPr>
        <p:spPr>
          <a:xfrm>
            <a:off x="4736848" y="3047142"/>
            <a:ext cx="3834000" cy="1980000"/>
          </a:xfrm>
          <a:solidFill>
            <a:schemeClr val="lt1"/>
          </a:solidFill>
          <a:ln w="25400">
            <a:gradFill>
              <a:gsLst>
                <a:gs pos="0">
                  <a:schemeClr val="accent6">
                    <a:lumMod val="20000"/>
                    <a:lumOff val="80000"/>
                  </a:schemeClr>
                </a:gs>
                <a:gs pos="65000">
                  <a:schemeClr val="accent6">
                    <a:lumMod val="40000"/>
                    <a:lumOff val="60000"/>
                  </a:schemeClr>
                </a:gs>
                <a:gs pos="100000">
                  <a:schemeClr val="accent6">
                    <a:lumMod val="60000"/>
                    <a:lumOff val="40000"/>
                  </a:schemeClr>
                </a:gs>
              </a:gsLst>
              <a:lin ang="5400000" scaled="1"/>
            </a:gradFill>
          </a:ln>
        </p:spPr>
        <p:txBody>
          <a:bodyPr/>
          <a:lstStyle/>
          <a:p>
            <a:pPr algn="l"/>
            <a:r>
              <a:rPr lang="en-US" sz="1400" b="1"/>
              <a:t>Diversification</a:t>
            </a:r>
          </a:p>
          <a:p>
            <a:pPr lvl="1" algn="l"/>
            <a:r>
              <a:rPr lang="en-US" sz="1050"/>
              <a:t>We want to expand the product line of </a:t>
            </a:r>
            <a:r>
              <a:rPr lang="en-US" sz="1050" b="1"/>
              <a:t>Burger Rings</a:t>
            </a:r>
            <a:r>
              <a:rPr lang="en-US" sz="1050"/>
              <a:t> in order to diversify the American market</a:t>
            </a:r>
          </a:p>
          <a:p>
            <a:pPr lvl="1" algn="l"/>
            <a:r>
              <a:rPr lang="en-US" sz="1050"/>
              <a:t>We plan to establish this existing product with fresh aspects in a market they have yet to be seen in</a:t>
            </a:r>
          </a:p>
        </p:txBody>
      </p:sp>
      <p:pic>
        <p:nvPicPr>
          <p:cNvPr id="3" name="Picture 6" descr="Bluebird Burger Rings Corn Snacks 120g">
            <a:extLst>
              <a:ext uri="{FF2B5EF4-FFF2-40B4-BE49-F238E27FC236}">
                <a16:creationId xmlns:a16="http://schemas.microsoft.com/office/drawing/2014/main" id="{3D9C3B6C-4FC7-C4C4-3BCD-6F3703C57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89" y="1694093"/>
            <a:ext cx="2706098" cy="2706098"/>
          </a:xfrm>
          <a:prstGeom prst="rect">
            <a:avLst/>
          </a:prstGeom>
          <a:ln w="25400">
            <a:solidFill>
              <a:schemeClr val="accent6">
                <a:lumMod val="60000"/>
                <a:lumOff val="40000"/>
              </a:schemeClr>
            </a:solidFill>
          </a:ln>
          <a:effectLst>
            <a:outerShdw blurRad="184885" dist="63500" dir="5400000" algn="ctr"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589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bg/>
                                          </p:spTgt>
                                        </p:tgtEl>
                                        <p:attrNameLst>
                                          <p:attrName>style.visibility</p:attrName>
                                        </p:attrNameLst>
                                      </p:cBhvr>
                                      <p:to>
                                        <p:strVal val="visible"/>
                                      </p:to>
                                    </p:set>
                                    <p:animEffect transition="in" filter="wipe(down)">
                                      <p:cBhvr>
                                        <p:cTn id="11" dur="500"/>
                                        <p:tgtEl>
                                          <p:spTgt spid="12">
                                            <p:bg/>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wipe(down)">
                                      <p:cBhvr>
                                        <p:cTn id="14" dur="500"/>
                                        <p:tgtEl>
                                          <p:spTgt spid="12">
                                            <p:txEl>
                                              <p:pRg st="0" end="0"/>
                                            </p:txEl>
                                          </p:spTgt>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bg/>
                                          </p:spTgt>
                                        </p:tgtEl>
                                        <p:attrNameLst>
                                          <p:attrName>style.visibility</p:attrName>
                                        </p:attrNameLst>
                                      </p:cBhvr>
                                      <p:to>
                                        <p:strVal val="visible"/>
                                      </p:to>
                                    </p:set>
                                    <p:animEffect transition="in" filter="wipe(down)">
                                      <p:cBhvr>
                                        <p:cTn id="23" dur="500"/>
                                        <p:tgtEl>
                                          <p:spTgt spid="13">
                                            <p:bg/>
                                          </p:spTgt>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wipe(down)">
                                      <p:cBhvr>
                                        <p:cTn id="30" dur="500"/>
                                        <p:tgtEl>
                                          <p:spTgt spid="13">
                                            <p:txEl>
                                              <p:pRg st="1" end="1"/>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Effect transition="in" filter="wipe(down)">
                                      <p:cBhvr>
                                        <p:cTn id="33" dur="500"/>
                                        <p:tgtEl>
                                          <p:spTgt spid="13">
                                            <p:txEl>
                                              <p:pRg st="2" end="2"/>
                                            </p:txEl>
                                          </p:spTgt>
                                        </p:tgtEl>
                                      </p:cBhvr>
                                    </p:animEffec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15">
                                            <p:bg/>
                                          </p:spTgt>
                                        </p:tgtEl>
                                        <p:attrNameLst>
                                          <p:attrName>style.visibility</p:attrName>
                                        </p:attrNameLst>
                                      </p:cBhvr>
                                      <p:to>
                                        <p:strVal val="visible"/>
                                      </p:to>
                                    </p:set>
                                    <p:animEffect transition="in" filter="wipe(down)">
                                      <p:cBhvr>
                                        <p:cTn id="37" dur="500"/>
                                        <p:tgtEl>
                                          <p:spTgt spid="15">
                                            <p:bg/>
                                          </p:spTgt>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wipe(down)">
                                      <p:cBhvr>
                                        <p:cTn id="41" dur="500"/>
                                        <p:tgtEl>
                                          <p:spTgt spid="15">
                                            <p:txEl>
                                              <p:pRg st="0" end="0"/>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5">
                                            <p:txEl>
                                              <p:pRg st="1" end="1"/>
                                            </p:txEl>
                                          </p:spTgt>
                                        </p:tgtEl>
                                        <p:attrNameLst>
                                          <p:attrName>style.visibility</p:attrName>
                                        </p:attrNameLst>
                                      </p:cBhvr>
                                      <p:to>
                                        <p:strVal val="visible"/>
                                      </p:to>
                                    </p:set>
                                    <p:animEffect transition="in" filter="wipe(down)">
                                      <p:cBhvr>
                                        <p:cTn id="44" dur="500"/>
                                        <p:tgtEl>
                                          <p:spTgt spid="15">
                                            <p:txEl>
                                              <p:pRg st="1" end="1"/>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5">
                                            <p:txEl>
                                              <p:pRg st="2" end="2"/>
                                            </p:txEl>
                                          </p:spTgt>
                                        </p:tgtEl>
                                        <p:attrNameLst>
                                          <p:attrName>style.visibility</p:attrName>
                                        </p:attrNameLst>
                                      </p:cBhvr>
                                      <p:to>
                                        <p:strVal val="visible"/>
                                      </p:to>
                                    </p:set>
                                    <p:animEffect transition="in" filter="wipe(down)">
                                      <p:cBhvr>
                                        <p:cTn id="4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animBg="1"/>
      <p:bldP spid="13" grpId="0" uiExpand="1" build="p" animBg="1"/>
      <p:bldP spid="15"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444FE72-D6E1-34AA-D67D-C421A16E8808}"/>
              </a:ext>
            </a:extLst>
          </p:cNvPr>
          <p:cNvSpPr>
            <a:spLocks noGrp="1"/>
          </p:cNvSpPr>
          <p:nvPr>
            <p:ph type="title"/>
          </p:nvPr>
        </p:nvSpPr>
        <p:spPr>
          <a:noFill/>
          <a:ln w="25400">
            <a:gradFill>
              <a:gsLst>
                <a:gs pos="51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p>
            <a:pPr>
              <a:buSzPts val="3600"/>
            </a:pPr>
            <a:r>
              <a:rPr lang="en-US"/>
              <a:t>PRODUCT PLAN</a:t>
            </a:r>
          </a:p>
        </p:txBody>
      </p:sp>
      <p:sp>
        <p:nvSpPr>
          <p:cNvPr id="12" name="Subtitle 11">
            <a:extLst>
              <a:ext uri="{FF2B5EF4-FFF2-40B4-BE49-F238E27FC236}">
                <a16:creationId xmlns:a16="http://schemas.microsoft.com/office/drawing/2014/main" id="{7FAFA152-0D96-8A3A-E53A-6CF1E6BD64FF}"/>
              </a:ext>
            </a:extLst>
          </p:cNvPr>
          <p:cNvSpPr>
            <a:spLocks noGrp="1"/>
          </p:cNvSpPr>
          <p:nvPr>
            <p:ph type="subTitle" idx="1"/>
          </p:nvPr>
        </p:nvSpPr>
        <p:spPr>
          <a:xfrm>
            <a:off x="3698389" y="935975"/>
            <a:ext cx="1747222" cy="313161"/>
          </a:xfrm>
          <a:noFill/>
          <a:ln w="25400">
            <a:gradFill>
              <a:gsLst>
                <a:gs pos="51000">
                  <a:schemeClr val="accent6">
                    <a:lumMod val="40000"/>
                    <a:lumOff val="60000"/>
                  </a:schemeClr>
                </a:gs>
                <a:gs pos="0">
                  <a:schemeClr val="accent6">
                    <a:lumMod val="60000"/>
                    <a:lumOff val="40000"/>
                  </a:schemeClr>
                </a:gs>
                <a:gs pos="100000">
                  <a:schemeClr val="accent6">
                    <a:lumMod val="20000"/>
                    <a:lumOff val="80000"/>
                  </a:schemeClr>
                </a:gs>
              </a:gsLst>
              <a:lin ang="5400000" scaled="1"/>
            </a:gradFill>
          </a:ln>
        </p:spPr>
        <p:txBody>
          <a:bodyPr spcFirstLastPara="1" wrap="square" lIns="91425" tIns="91425" rIns="91425" bIns="91425" anchor="ctr" anchorCtr="0">
            <a:noAutofit/>
          </a:bodyPr>
          <a:lstStyle/>
          <a:p>
            <a:pPr>
              <a:buClr>
                <a:schemeClr val="accent6"/>
              </a:buClr>
              <a:buSzPts val="3600"/>
            </a:pPr>
            <a:r>
              <a:rPr lang="en-US" sz="2000">
                <a:solidFill>
                  <a:schemeClr val="accent6"/>
                </a:solidFill>
              </a:rPr>
              <a:t>Action Plan</a:t>
            </a:r>
          </a:p>
        </p:txBody>
      </p:sp>
      <p:sp>
        <p:nvSpPr>
          <p:cNvPr id="13" name="Subtitle 12">
            <a:extLst>
              <a:ext uri="{FF2B5EF4-FFF2-40B4-BE49-F238E27FC236}">
                <a16:creationId xmlns:a16="http://schemas.microsoft.com/office/drawing/2014/main" id="{6BCAE0B4-5242-4C86-73D2-D28067A25D09}"/>
              </a:ext>
            </a:extLst>
          </p:cNvPr>
          <p:cNvSpPr>
            <a:spLocks noGrp="1"/>
          </p:cNvSpPr>
          <p:nvPr>
            <p:ph type="subTitle" idx="2"/>
          </p:nvPr>
        </p:nvSpPr>
        <p:spPr>
          <a:xfrm>
            <a:off x="3832074" y="1554313"/>
            <a:ext cx="3834000" cy="1980000"/>
          </a:xfrm>
          <a:ln w="25400">
            <a:gradFill>
              <a:gsLst>
                <a:gs pos="0">
                  <a:schemeClr val="accent6">
                    <a:lumMod val="60000"/>
                    <a:lumOff val="40000"/>
                  </a:schemeClr>
                </a:gs>
                <a:gs pos="35000">
                  <a:schemeClr val="accent6">
                    <a:lumMod val="40000"/>
                    <a:lumOff val="60000"/>
                  </a:schemeClr>
                </a:gs>
                <a:gs pos="100000">
                  <a:schemeClr val="accent6">
                    <a:lumMod val="20000"/>
                    <a:lumOff val="80000"/>
                  </a:schemeClr>
                </a:gs>
              </a:gsLst>
              <a:lin ang="5400000" scaled="1"/>
            </a:gradFill>
          </a:ln>
        </p:spPr>
        <p:txBody>
          <a:bodyPr/>
          <a:lstStyle/>
          <a:p>
            <a:pPr algn="l"/>
            <a:r>
              <a:rPr lang="en-US" sz="1400" b="1"/>
              <a:t>Introducing Burger Rings</a:t>
            </a:r>
          </a:p>
          <a:p>
            <a:pPr lvl="1" algn="l"/>
            <a:r>
              <a:rPr lang="en-US" sz="1050"/>
              <a:t>With </a:t>
            </a:r>
            <a:r>
              <a:rPr lang="en-US" sz="1050" b="1"/>
              <a:t>Burger Rings</a:t>
            </a:r>
            <a:r>
              <a:rPr lang="en-US" sz="1050"/>
              <a:t> being a foreign product to American markets – It’s unique flavor and packaging will grab consumer’s attention</a:t>
            </a:r>
          </a:p>
          <a:p>
            <a:pPr lvl="1" algn="l"/>
            <a:endParaRPr lang="en-US" sz="1200"/>
          </a:p>
        </p:txBody>
      </p:sp>
      <p:sp>
        <p:nvSpPr>
          <p:cNvPr id="15" name="Subtitle 14">
            <a:extLst>
              <a:ext uri="{FF2B5EF4-FFF2-40B4-BE49-F238E27FC236}">
                <a16:creationId xmlns:a16="http://schemas.microsoft.com/office/drawing/2014/main" id="{4EA6D7E9-7A6A-1B66-4B5B-DBB7E6CB5077}"/>
              </a:ext>
            </a:extLst>
          </p:cNvPr>
          <p:cNvSpPr>
            <a:spLocks noGrp="1"/>
          </p:cNvSpPr>
          <p:nvPr>
            <p:ph type="subTitle" idx="4"/>
          </p:nvPr>
        </p:nvSpPr>
        <p:spPr>
          <a:xfrm>
            <a:off x="4736848" y="3047142"/>
            <a:ext cx="3834000" cy="1980000"/>
          </a:xfrm>
          <a:solidFill>
            <a:schemeClr val="lt1"/>
          </a:solidFill>
          <a:ln w="25400">
            <a:gradFill>
              <a:gsLst>
                <a:gs pos="0">
                  <a:schemeClr val="accent6">
                    <a:lumMod val="20000"/>
                    <a:lumOff val="80000"/>
                  </a:schemeClr>
                </a:gs>
                <a:gs pos="65000">
                  <a:schemeClr val="accent6">
                    <a:lumMod val="40000"/>
                    <a:lumOff val="60000"/>
                  </a:schemeClr>
                </a:gs>
                <a:gs pos="100000">
                  <a:schemeClr val="accent6">
                    <a:lumMod val="60000"/>
                    <a:lumOff val="40000"/>
                  </a:schemeClr>
                </a:gs>
              </a:gsLst>
              <a:lin ang="5400000" scaled="1"/>
            </a:gradFill>
          </a:ln>
        </p:spPr>
        <p:txBody>
          <a:bodyPr/>
          <a:lstStyle/>
          <a:p>
            <a:pPr algn="l"/>
            <a:r>
              <a:rPr lang="en-US" sz="1400" b="1"/>
              <a:t>Expanded Product Line</a:t>
            </a:r>
          </a:p>
          <a:p>
            <a:pPr lvl="1" algn="l"/>
            <a:r>
              <a:rPr lang="en-US" sz="1050"/>
              <a:t>By introducing new flavors like, Garlic Aioli, Bacon, and Cheeseburger, we can create a wider product line for </a:t>
            </a:r>
            <a:r>
              <a:rPr lang="en-US" sz="1050" b="1"/>
              <a:t>Burger Rings</a:t>
            </a:r>
            <a:endParaRPr lang="en-US" sz="1050"/>
          </a:p>
          <a:p>
            <a:pPr lvl="1" algn="l"/>
            <a:r>
              <a:rPr lang="en-US" sz="1050"/>
              <a:t>With these flavors we would bring them to </a:t>
            </a:r>
            <a:r>
              <a:rPr lang="en-US" sz="1050" b="1"/>
              <a:t>local colleges </a:t>
            </a:r>
            <a:r>
              <a:rPr lang="en-US" sz="1050"/>
              <a:t>(</a:t>
            </a:r>
            <a:r>
              <a:rPr lang="en-US" sz="1050" err="1"/>
              <a:t>ie</a:t>
            </a:r>
            <a:r>
              <a:rPr lang="en-US" sz="1050"/>
              <a:t>. University of Oregon) for students to </a:t>
            </a:r>
            <a:r>
              <a:rPr lang="en-US" sz="1050" b="1"/>
              <a:t>taste test</a:t>
            </a:r>
            <a:r>
              <a:rPr lang="en-US" sz="1050"/>
              <a:t> the original and new flavors in return for their </a:t>
            </a:r>
            <a:r>
              <a:rPr lang="en-US" sz="1050" b="1"/>
              <a:t>feedback</a:t>
            </a:r>
            <a:endParaRPr lang="en-US" sz="1050"/>
          </a:p>
        </p:txBody>
      </p:sp>
      <p:pic>
        <p:nvPicPr>
          <p:cNvPr id="14" name="Picture 6" descr="Bluebird Burger Rings Corn Snacks 120g">
            <a:extLst>
              <a:ext uri="{FF2B5EF4-FFF2-40B4-BE49-F238E27FC236}">
                <a16:creationId xmlns:a16="http://schemas.microsoft.com/office/drawing/2014/main" id="{A7AE47BF-3A90-3483-1A72-DC78EF5F4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89" y="1694093"/>
            <a:ext cx="2706098" cy="2706098"/>
          </a:xfrm>
          <a:prstGeom prst="rect">
            <a:avLst/>
          </a:prstGeom>
          <a:ln w="25400">
            <a:solidFill>
              <a:schemeClr val="accent6">
                <a:lumMod val="60000"/>
                <a:lumOff val="40000"/>
              </a:schemeClr>
            </a:solidFill>
          </a:ln>
          <a:effectLst>
            <a:outerShdw blurRad="184885" dist="63500" dir="5400000" algn="ctr"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639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bg/>
                                          </p:spTgt>
                                        </p:tgtEl>
                                        <p:attrNameLst>
                                          <p:attrName>style.visibility</p:attrName>
                                        </p:attrNameLst>
                                      </p:cBhvr>
                                      <p:to>
                                        <p:strVal val="visible"/>
                                      </p:to>
                                    </p:set>
                                    <p:animEffect transition="in" filter="wipe(down)">
                                      <p:cBhvr>
                                        <p:cTn id="11" dur="500"/>
                                        <p:tgtEl>
                                          <p:spTgt spid="12">
                                            <p:bg/>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wipe(down)">
                                      <p:cBhvr>
                                        <p:cTn id="14" dur="500"/>
                                        <p:tgtEl>
                                          <p:spTgt spid="12">
                                            <p:txEl>
                                              <p:pRg st="0" end="0"/>
                                            </p:txEl>
                                          </p:spTgt>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bg/>
                                          </p:spTgt>
                                        </p:tgtEl>
                                        <p:attrNameLst>
                                          <p:attrName>style.visibility</p:attrName>
                                        </p:attrNameLst>
                                      </p:cBhvr>
                                      <p:to>
                                        <p:strVal val="visible"/>
                                      </p:to>
                                    </p:set>
                                    <p:animEffect transition="in" filter="wipe(down)">
                                      <p:cBhvr>
                                        <p:cTn id="23" dur="500"/>
                                        <p:tgtEl>
                                          <p:spTgt spid="13">
                                            <p:bg/>
                                          </p:spTgt>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wipe(down)">
                                      <p:cBhvr>
                                        <p:cTn id="30" dur="500"/>
                                        <p:tgtEl>
                                          <p:spTgt spid="13">
                                            <p:txEl>
                                              <p:pRg st="1" end="1"/>
                                            </p:txEl>
                                          </p:spTgt>
                                        </p:tgtEl>
                                      </p:cBhvr>
                                    </p:animEffect>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15">
                                            <p:bg/>
                                          </p:spTgt>
                                        </p:tgtEl>
                                        <p:attrNameLst>
                                          <p:attrName>style.visibility</p:attrName>
                                        </p:attrNameLst>
                                      </p:cBhvr>
                                      <p:to>
                                        <p:strVal val="visible"/>
                                      </p:to>
                                    </p:set>
                                    <p:animEffect transition="in" filter="wipe(down)">
                                      <p:cBhvr>
                                        <p:cTn id="34" dur="500"/>
                                        <p:tgtEl>
                                          <p:spTgt spid="15">
                                            <p:bg/>
                                          </p:spTgt>
                                        </p:tgtEl>
                                      </p:cBhvr>
                                    </p:animEffect>
                                  </p:childTnLst>
                                </p:cTn>
                              </p:par>
                            </p:childTnLst>
                          </p:cTn>
                        </p:par>
                        <p:par>
                          <p:cTn id="35" fill="hold">
                            <p:stCondLst>
                              <p:cond delay="1500"/>
                            </p:stCondLst>
                            <p:childTnLst>
                              <p:par>
                                <p:cTn id="36" presetID="22" presetClass="entr" presetSubtype="4" fill="hold" grpId="0" nodeType="afterEffect">
                                  <p:stCondLst>
                                    <p:cond delay="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wipe(down)">
                                      <p:cBhvr>
                                        <p:cTn id="38" dur="500"/>
                                        <p:tgtEl>
                                          <p:spTgt spid="15">
                                            <p:txEl>
                                              <p:pRg st="0" end="0"/>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animEffect transition="in" filter="wipe(down)">
                                      <p:cBhvr>
                                        <p:cTn id="41" dur="500"/>
                                        <p:tgtEl>
                                          <p:spTgt spid="15">
                                            <p:txEl>
                                              <p:pRg st="1" end="1"/>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5">
                                            <p:txEl>
                                              <p:pRg st="2" end="2"/>
                                            </p:txEl>
                                          </p:spTgt>
                                        </p:tgtEl>
                                        <p:attrNameLst>
                                          <p:attrName>style.visibility</p:attrName>
                                        </p:attrNameLst>
                                      </p:cBhvr>
                                      <p:to>
                                        <p:strVal val="visible"/>
                                      </p:to>
                                    </p:set>
                                    <p:animEffect transition="in" filter="wipe(down)">
                                      <p:cBhvr>
                                        <p:cTn id="44"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uiExpand="1" build="p" animBg="1"/>
      <p:bldP spid="13" grpId="0" uiExpand="1" build="p" animBg="1"/>
      <p:bldP spid="15"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5C96-7C64-054D-DA3D-5B28F19F1B44}"/>
              </a:ext>
            </a:extLst>
          </p:cNvPr>
          <p:cNvSpPr>
            <a:spLocks noGrp="1"/>
          </p:cNvSpPr>
          <p:nvPr>
            <p:ph type="title"/>
          </p:nvPr>
        </p:nvSpPr>
        <p:spPr>
          <a:noFill/>
          <a:ln w="25400">
            <a:gradFill>
              <a:gsLst>
                <a:gs pos="51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p>
            <a:pPr>
              <a:buSzPts val="3600"/>
            </a:pPr>
            <a:r>
              <a:rPr lang="en-US"/>
              <a:t>DISTRIBUTION</a:t>
            </a:r>
          </a:p>
        </p:txBody>
      </p:sp>
      <p:sp>
        <p:nvSpPr>
          <p:cNvPr id="3" name="Subtitle 2">
            <a:extLst>
              <a:ext uri="{FF2B5EF4-FFF2-40B4-BE49-F238E27FC236}">
                <a16:creationId xmlns:a16="http://schemas.microsoft.com/office/drawing/2014/main" id="{3D25C035-F508-D707-D634-F772D033C9C1}"/>
              </a:ext>
            </a:extLst>
          </p:cNvPr>
          <p:cNvSpPr>
            <a:spLocks noGrp="1"/>
          </p:cNvSpPr>
          <p:nvPr>
            <p:ph type="subTitle" idx="1"/>
          </p:nvPr>
        </p:nvSpPr>
        <p:spPr>
          <a:xfrm>
            <a:off x="3795914" y="936529"/>
            <a:ext cx="1552022" cy="357000"/>
          </a:xfrm>
          <a:noFill/>
          <a:ln w="25400">
            <a:gradFill>
              <a:gsLst>
                <a:gs pos="51000">
                  <a:schemeClr val="accent6">
                    <a:lumMod val="40000"/>
                    <a:lumOff val="60000"/>
                  </a:schemeClr>
                </a:gs>
                <a:gs pos="0">
                  <a:schemeClr val="accent6">
                    <a:lumMod val="60000"/>
                    <a:lumOff val="40000"/>
                  </a:schemeClr>
                </a:gs>
                <a:gs pos="100000">
                  <a:schemeClr val="accent6">
                    <a:lumMod val="20000"/>
                    <a:lumOff val="80000"/>
                  </a:schemeClr>
                </a:gs>
              </a:gsLst>
              <a:lin ang="5400000" scaled="1"/>
            </a:gradFill>
          </a:ln>
        </p:spPr>
        <p:txBody>
          <a:bodyPr spcFirstLastPara="1" wrap="square" lIns="91425" tIns="91425" rIns="91425" bIns="91425" anchor="ctr" anchorCtr="0">
            <a:noAutofit/>
          </a:bodyPr>
          <a:lstStyle/>
          <a:p>
            <a:pPr>
              <a:buClr>
                <a:schemeClr val="accent6"/>
              </a:buClr>
              <a:buSzPts val="3600"/>
            </a:pPr>
            <a:r>
              <a:rPr lang="en-US" sz="2000">
                <a:solidFill>
                  <a:schemeClr val="accent6"/>
                </a:solidFill>
              </a:rPr>
              <a:t>Strategies</a:t>
            </a:r>
          </a:p>
        </p:txBody>
      </p:sp>
      <p:sp>
        <p:nvSpPr>
          <p:cNvPr id="4" name="Subtitle 3">
            <a:extLst>
              <a:ext uri="{FF2B5EF4-FFF2-40B4-BE49-F238E27FC236}">
                <a16:creationId xmlns:a16="http://schemas.microsoft.com/office/drawing/2014/main" id="{4972B4D7-FF55-9044-4BE0-83D0D92DC75D}"/>
              </a:ext>
            </a:extLst>
          </p:cNvPr>
          <p:cNvSpPr>
            <a:spLocks noGrp="1"/>
          </p:cNvSpPr>
          <p:nvPr>
            <p:ph type="subTitle" idx="2"/>
          </p:nvPr>
        </p:nvSpPr>
        <p:spPr>
          <a:xfrm>
            <a:off x="546339" y="1809925"/>
            <a:ext cx="3834000" cy="2082079"/>
          </a:xfrm>
          <a:solidFill>
            <a:schemeClr val="lt1"/>
          </a:solidFill>
          <a:ln w="25400">
            <a:gradFill>
              <a:gsLst>
                <a:gs pos="0">
                  <a:schemeClr val="accent6">
                    <a:lumMod val="20000"/>
                    <a:lumOff val="80000"/>
                  </a:schemeClr>
                </a:gs>
                <a:gs pos="65000">
                  <a:schemeClr val="accent6">
                    <a:lumMod val="40000"/>
                    <a:lumOff val="6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p>
            <a:pPr algn="l"/>
            <a:r>
              <a:rPr lang="en-US" sz="1400" b="1"/>
              <a:t>Indirect distribution channel</a:t>
            </a:r>
            <a:endParaRPr lang="en-US" b="1"/>
          </a:p>
          <a:p>
            <a:pPr lvl="1" algn="l"/>
            <a:r>
              <a:rPr lang="en-US" sz="1200"/>
              <a:t>Burger Rings will use distributors to reach consumers through popular retailers and wholesalers</a:t>
            </a:r>
          </a:p>
        </p:txBody>
      </p:sp>
      <p:sp>
        <p:nvSpPr>
          <p:cNvPr id="7" name="Subtitle 3">
            <a:extLst>
              <a:ext uri="{FF2B5EF4-FFF2-40B4-BE49-F238E27FC236}">
                <a16:creationId xmlns:a16="http://schemas.microsoft.com/office/drawing/2014/main" id="{EBED478A-518E-F59B-7EA5-28C646BA20EC}"/>
              </a:ext>
            </a:extLst>
          </p:cNvPr>
          <p:cNvSpPr txBox="1">
            <a:spLocks/>
          </p:cNvSpPr>
          <p:nvPr/>
        </p:nvSpPr>
        <p:spPr>
          <a:xfrm>
            <a:off x="4571925" y="1809925"/>
            <a:ext cx="3834000" cy="2082078"/>
          </a:xfrm>
          <a:prstGeom prst="rect">
            <a:avLst/>
          </a:prstGeom>
          <a:solidFill>
            <a:schemeClr val="lt1"/>
          </a:solidFill>
          <a:ln w="25400">
            <a:gradFill>
              <a:gsLst>
                <a:gs pos="0">
                  <a:schemeClr val="accent6">
                    <a:lumMod val="20000"/>
                    <a:lumOff val="80000"/>
                  </a:schemeClr>
                </a:gs>
                <a:gs pos="65000">
                  <a:schemeClr val="accent6">
                    <a:lumMod val="40000"/>
                    <a:lumOff val="6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indent="-342900">
              <a:buClr>
                <a:schemeClr val="dk1"/>
              </a:buClr>
              <a:buSzPts val="1400"/>
              <a:buFont typeface="Open Sans"/>
              <a:buChar char="●"/>
              <a:defRPr sz="1200" b="1">
                <a:solidFill>
                  <a:schemeClr val="dk2"/>
                </a:solidFill>
                <a:latin typeface="Open Sans"/>
                <a:ea typeface="Open Sans"/>
                <a:cs typeface="Open Sans"/>
                <a:sym typeface="Open Sans"/>
              </a:defRPr>
            </a:lvl1pPr>
            <a:lvl2pPr marL="914400" indent="-317500">
              <a:lnSpc>
                <a:spcPct val="115000"/>
              </a:lnSpc>
              <a:spcBef>
                <a:spcPts val="1000"/>
              </a:spcBef>
              <a:buClr>
                <a:schemeClr val="dk2"/>
              </a:buClr>
              <a:buSzPts val="1400"/>
              <a:buFont typeface="Open Sans"/>
              <a:buChar char="○"/>
              <a:defRPr>
                <a:solidFill>
                  <a:schemeClr val="dk2"/>
                </a:solidFill>
                <a:latin typeface="Open Sans"/>
                <a:ea typeface="Open Sans"/>
                <a:cs typeface="Open Sans"/>
                <a:sym typeface="Open Sans"/>
              </a:defRPr>
            </a:lvl2pPr>
            <a:lvl3pPr marL="1371600" indent="-317500" algn="ctr">
              <a:lnSpc>
                <a:spcPct val="115000"/>
              </a:lnSpc>
              <a:spcBef>
                <a:spcPts val="1600"/>
              </a:spcBef>
              <a:buClr>
                <a:schemeClr val="dk2"/>
              </a:buClr>
              <a:buSzPts val="1400"/>
              <a:buFont typeface="Open Sans"/>
              <a:buChar char="■"/>
              <a:defRPr>
                <a:solidFill>
                  <a:schemeClr val="dk2"/>
                </a:solidFill>
                <a:latin typeface="Open Sans"/>
                <a:ea typeface="Open Sans"/>
                <a:cs typeface="Open Sans"/>
                <a:sym typeface="Open Sans"/>
              </a:defRPr>
            </a:lvl3pPr>
            <a:lvl4pPr marL="1828800" indent="-317500" algn="ctr">
              <a:lnSpc>
                <a:spcPct val="115000"/>
              </a:lnSpc>
              <a:spcBef>
                <a:spcPts val="1600"/>
              </a:spcBef>
              <a:buClr>
                <a:schemeClr val="dk2"/>
              </a:buClr>
              <a:buSzPts val="1400"/>
              <a:buFont typeface="Open Sans"/>
              <a:buChar char="●"/>
              <a:defRPr>
                <a:solidFill>
                  <a:schemeClr val="dk2"/>
                </a:solidFill>
                <a:latin typeface="Open Sans"/>
                <a:ea typeface="Open Sans"/>
                <a:cs typeface="Open Sans"/>
                <a:sym typeface="Open Sans"/>
              </a:defRPr>
            </a:lvl4pPr>
            <a:lvl5pPr marL="2286000" indent="-317500" algn="ctr">
              <a:lnSpc>
                <a:spcPct val="115000"/>
              </a:lnSpc>
              <a:spcBef>
                <a:spcPts val="1600"/>
              </a:spcBef>
              <a:buClr>
                <a:schemeClr val="dk2"/>
              </a:buClr>
              <a:buSzPts val="1400"/>
              <a:buFont typeface="Open Sans"/>
              <a:buChar char="○"/>
              <a:defRPr>
                <a:solidFill>
                  <a:schemeClr val="dk2"/>
                </a:solidFill>
                <a:latin typeface="Open Sans"/>
                <a:ea typeface="Open Sans"/>
                <a:cs typeface="Open Sans"/>
                <a:sym typeface="Open Sans"/>
              </a:defRPr>
            </a:lvl5pPr>
            <a:lvl6pPr marL="2743200" indent="-317500" algn="ctr">
              <a:lnSpc>
                <a:spcPct val="115000"/>
              </a:lnSpc>
              <a:spcBef>
                <a:spcPts val="1600"/>
              </a:spcBef>
              <a:buClr>
                <a:schemeClr val="dk2"/>
              </a:buClr>
              <a:buSzPts val="1400"/>
              <a:buFont typeface="Open Sans"/>
              <a:buChar char="■"/>
              <a:defRPr>
                <a:solidFill>
                  <a:schemeClr val="dk2"/>
                </a:solidFill>
                <a:latin typeface="Open Sans"/>
                <a:ea typeface="Open Sans"/>
                <a:cs typeface="Open Sans"/>
                <a:sym typeface="Open Sans"/>
              </a:defRPr>
            </a:lvl6pPr>
            <a:lvl7pPr marL="3200400" indent="-317500" algn="ctr">
              <a:lnSpc>
                <a:spcPct val="115000"/>
              </a:lnSpc>
              <a:spcBef>
                <a:spcPts val="1600"/>
              </a:spcBef>
              <a:buClr>
                <a:schemeClr val="dk2"/>
              </a:buClr>
              <a:buSzPts val="1400"/>
              <a:buFont typeface="Open Sans"/>
              <a:buChar char="●"/>
              <a:defRPr>
                <a:solidFill>
                  <a:schemeClr val="dk2"/>
                </a:solidFill>
                <a:latin typeface="Open Sans"/>
                <a:ea typeface="Open Sans"/>
                <a:cs typeface="Open Sans"/>
                <a:sym typeface="Open Sans"/>
              </a:defRPr>
            </a:lvl7pPr>
            <a:lvl8pPr marL="3657600" indent="-317500" algn="ctr">
              <a:lnSpc>
                <a:spcPct val="115000"/>
              </a:lnSpc>
              <a:spcBef>
                <a:spcPts val="1600"/>
              </a:spcBef>
              <a:buClr>
                <a:schemeClr val="dk2"/>
              </a:buClr>
              <a:buSzPts val="1400"/>
              <a:buFont typeface="Open Sans"/>
              <a:buChar char="○"/>
              <a:defRPr>
                <a:solidFill>
                  <a:schemeClr val="dk2"/>
                </a:solidFill>
                <a:latin typeface="Open Sans"/>
                <a:ea typeface="Open Sans"/>
                <a:cs typeface="Open Sans"/>
                <a:sym typeface="Open Sans"/>
              </a:defRPr>
            </a:lvl8pPr>
            <a:lvl9pPr marL="4114800" indent="-317500" algn="ctr">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r>
              <a:rPr lang="en-US" sz="1400"/>
              <a:t>Merchant wholesaler:</a:t>
            </a:r>
            <a:endParaRPr lang="en-US"/>
          </a:p>
          <a:p>
            <a:pPr lvl="1"/>
            <a:r>
              <a:rPr lang="en-US" sz="1200" b="0"/>
              <a:t>To help promote the brand in their stores</a:t>
            </a:r>
          </a:p>
          <a:p>
            <a:pPr lvl="1"/>
            <a:r>
              <a:rPr lang="en-US" sz="1200" b="0"/>
              <a:t>Take care of the financial aspect of reselling in the store</a:t>
            </a:r>
          </a:p>
        </p:txBody>
      </p:sp>
      <p:pic>
        <p:nvPicPr>
          <p:cNvPr id="9" name="Picture 8" descr="Diagram&#10;&#10;Description automatically generated">
            <a:extLst>
              <a:ext uri="{FF2B5EF4-FFF2-40B4-BE49-F238E27FC236}">
                <a16:creationId xmlns:a16="http://schemas.microsoft.com/office/drawing/2014/main" id="{AF4773B2-9202-CF05-04CF-DCF96B4EC0FB}"/>
              </a:ext>
            </a:extLst>
          </p:cNvPr>
          <p:cNvPicPr>
            <a:picLocks noChangeAspect="1"/>
          </p:cNvPicPr>
          <p:nvPr/>
        </p:nvPicPr>
        <p:blipFill>
          <a:blip r:embed="rId3"/>
          <a:stretch>
            <a:fillRect/>
          </a:stretch>
        </p:blipFill>
        <p:spPr>
          <a:xfrm>
            <a:off x="2058386" y="3563636"/>
            <a:ext cx="5027228" cy="1216589"/>
          </a:xfrm>
          <a:prstGeom prst="rect">
            <a:avLst/>
          </a:prstGeom>
          <a:ln w="25400">
            <a:solidFill>
              <a:schemeClr val="accent6">
                <a:lumMod val="60000"/>
                <a:lumOff val="40000"/>
              </a:schemeClr>
            </a:solidFill>
          </a:ln>
        </p:spPr>
      </p:pic>
    </p:spTree>
    <p:extLst>
      <p:ext uri="{BB962C8B-B14F-4D97-AF65-F5344CB8AC3E}">
        <p14:creationId xmlns:p14="http://schemas.microsoft.com/office/powerpoint/2010/main" val="4012592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down)">
                                      <p:cBhvr>
                                        <p:cTn id="11" dur="500"/>
                                        <p:tgtEl>
                                          <p:spTgt spid="3">
                                            <p:bg/>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wipe(down)">
                                      <p:cBhvr>
                                        <p:cTn id="19" dur="500"/>
                                        <p:tgtEl>
                                          <p:spTgt spid="4">
                                            <p:bg/>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par>
                          <p:cTn id="31" fill="hold">
                            <p:stCondLst>
                              <p:cond delay="500"/>
                            </p:stCondLst>
                            <p:childTnLst>
                              <p:par>
                                <p:cTn id="32" presetID="22" presetClass="entr" presetSubtype="8" fill="hold" nodeType="afterEffect">
                                  <p:stCondLst>
                                    <p:cond delay="25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uiExpand="1" build="p"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4447-5DDD-0CC9-EF92-CECD52BD34A1}"/>
              </a:ext>
            </a:extLst>
          </p:cNvPr>
          <p:cNvSpPr>
            <a:spLocks noGrp="1"/>
          </p:cNvSpPr>
          <p:nvPr>
            <p:ph type="title"/>
          </p:nvPr>
        </p:nvSpPr>
        <p:spPr>
          <a:noFill/>
          <a:ln w="25400">
            <a:gradFill>
              <a:gsLst>
                <a:gs pos="51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p>
            <a:pPr>
              <a:buSzPts val="3600"/>
            </a:pPr>
            <a:r>
              <a:rPr lang="en-US"/>
              <a:t>DISTRIBUTION</a:t>
            </a:r>
          </a:p>
        </p:txBody>
      </p:sp>
      <p:sp>
        <p:nvSpPr>
          <p:cNvPr id="3" name="TextBox 2">
            <a:extLst>
              <a:ext uri="{FF2B5EF4-FFF2-40B4-BE49-F238E27FC236}">
                <a16:creationId xmlns:a16="http://schemas.microsoft.com/office/drawing/2014/main" id="{50FCCF4E-7F0A-56D0-A338-856ABBC7EA7E}"/>
              </a:ext>
            </a:extLst>
          </p:cNvPr>
          <p:cNvSpPr txBox="1"/>
          <p:nvPr/>
        </p:nvSpPr>
        <p:spPr>
          <a:xfrm>
            <a:off x="3521765" y="935975"/>
            <a:ext cx="2100319" cy="400110"/>
          </a:xfrm>
          <a:prstGeom prst="rect">
            <a:avLst/>
          </a:prstGeom>
          <a:noFill/>
          <a:ln w="25400">
            <a:gradFill>
              <a:gsLst>
                <a:gs pos="51000">
                  <a:schemeClr val="accent6">
                    <a:lumMod val="40000"/>
                    <a:lumOff val="60000"/>
                  </a:schemeClr>
                </a:gs>
                <a:gs pos="0">
                  <a:schemeClr val="accent6">
                    <a:lumMod val="60000"/>
                    <a:lumOff val="40000"/>
                  </a:schemeClr>
                </a:gs>
                <a:gs pos="100000">
                  <a:schemeClr val="accent6">
                    <a:lumMod val="20000"/>
                    <a:lumOff val="80000"/>
                  </a:schemeClr>
                </a:gs>
              </a:gsLst>
              <a:lin ang="5400000" scaled="1"/>
            </a:gra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indent="-342900" algn="ctr">
              <a:buClr>
                <a:schemeClr val="accent6"/>
              </a:buClr>
              <a:buSzPts val="3600"/>
              <a:buFont typeface="Josefin Sans"/>
              <a:buNone/>
              <a:defRPr sz="2000" b="1">
                <a:solidFill>
                  <a:schemeClr val="accent6"/>
                </a:solidFill>
                <a:latin typeface="Josefin Sans"/>
                <a:ea typeface="Josefin Sans"/>
                <a:cs typeface="Josefin Sans"/>
                <a:sym typeface="Josefin Sans"/>
              </a:defRPr>
            </a:lvl1pPr>
            <a:lvl2pPr marL="914400" indent="-317500" algn="ctr">
              <a:lnSpc>
                <a:spcPct val="115000"/>
              </a:lnSpc>
              <a:buClr>
                <a:schemeClr val="dk1"/>
              </a:buClr>
              <a:buSzPts val="2100"/>
              <a:buFont typeface="Josefin Sans"/>
              <a:buNone/>
              <a:defRPr sz="2100" b="1">
                <a:solidFill>
                  <a:schemeClr val="dk1"/>
                </a:solidFill>
                <a:latin typeface="Josefin Sans"/>
                <a:ea typeface="Josefin Sans"/>
                <a:cs typeface="Josefin Sans"/>
                <a:sym typeface="Josefin Sans"/>
              </a:defRPr>
            </a:lvl2pPr>
            <a:lvl3pPr marL="1371600" indent="-317500" algn="ctr">
              <a:lnSpc>
                <a:spcPct val="115000"/>
              </a:lnSpc>
              <a:spcBef>
                <a:spcPts val="1600"/>
              </a:spcBef>
              <a:buClr>
                <a:schemeClr val="dk1"/>
              </a:buClr>
              <a:buSzPts val="2100"/>
              <a:buFont typeface="Josefin Sans"/>
              <a:buNone/>
              <a:defRPr sz="2100" b="1">
                <a:solidFill>
                  <a:schemeClr val="dk1"/>
                </a:solidFill>
                <a:latin typeface="Josefin Sans"/>
                <a:ea typeface="Josefin Sans"/>
                <a:cs typeface="Josefin Sans"/>
                <a:sym typeface="Josefin Sans"/>
              </a:defRPr>
            </a:lvl3pPr>
            <a:lvl4pPr marL="1828800" indent="-317500" algn="ctr">
              <a:lnSpc>
                <a:spcPct val="115000"/>
              </a:lnSpc>
              <a:spcBef>
                <a:spcPts val="1600"/>
              </a:spcBef>
              <a:buClr>
                <a:schemeClr val="dk1"/>
              </a:buClr>
              <a:buSzPts val="2100"/>
              <a:buFont typeface="Josefin Sans"/>
              <a:buNone/>
              <a:defRPr sz="2100" b="1">
                <a:solidFill>
                  <a:schemeClr val="dk1"/>
                </a:solidFill>
                <a:latin typeface="Josefin Sans"/>
                <a:ea typeface="Josefin Sans"/>
                <a:cs typeface="Josefin Sans"/>
                <a:sym typeface="Josefin Sans"/>
              </a:defRPr>
            </a:lvl4pPr>
            <a:lvl5pPr marL="2286000" indent="-317500" algn="ctr">
              <a:lnSpc>
                <a:spcPct val="115000"/>
              </a:lnSpc>
              <a:spcBef>
                <a:spcPts val="1600"/>
              </a:spcBef>
              <a:buClr>
                <a:schemeClr val="dk1"/>
              </a:buClr>
              <a:buSzPts val="2100"/>
              <a:buFont typeface="Josefin Sans"/>
              <a:buNone/>
              <a:defRPr sz="2100" b="1">
                <a:solidFill>
                  <a:schemeClr val="dk1"/>
                </a:solidFill>
                <a:latin typeface="Josefin Sans"/>
                <a:ea typeface="Josefin Sans"/>
                <a:cs typeface="Josefin Sans"/>
                <a:sym typeface="Josefin Sans"/>
              </a:defRPr>
            </a:lvl5pPr>
            <a:lvl6pPr marL="2743200" indent="-317500" algn="ctr">
              <a:lnSpc>
                <a:spcPct val="115000"/>
              </a:lnSpc>
              <a:spcBef>
                <a:spcPts val="1600"/>
              </a:spcBef>
              <a:buClr>
                <a:schemeClr val="dk1"/>
              </a:buClr>
              <a:buSzPts val="2100"/>
              <a:buFont typeface="Josefin Sans"/>
              <a:buNone/>
              <a:defRPr sz="2100" b="1">
                <a:solidFill>
                  <a:schemeClr val="dk1"/>
                </a:solidFill>
                <a:latin typeface="Josefin Sans"/>
                <a:ea typeface="Josefin Sans"/>
                <a:cs typeface="Josefin Sans"/>
                <a:sym typeface="Josefin Sans"/>
              </a:defRPr>
            </a:lvl6pPr>
            <a:lvl7pPr marL="3200400" indent="-317500" algn="ctr">
              <a:lnSpc>
                <a:spcPct val="115000"/>
              </a:lnSpc>
              <a:spcBef>
                <a:spcPts val="1600"/>
              </a:spcBef>
              <a:buClr>
                <a:schemeClr val="dk1"/>
              </a:buClr>
              <a:buSzPts val="2100"/>
              <a:buFont typeface="Josefin Sans"/>
              <a:buNone/>
              <a:defRPr sz="2100" b="1">
                <a:solidFill>
                  <a:schemeClr val="dk1"/>
                </a:solidFill>
                <a:latin typeface="Josefin Sans"/>
                <a:ea typeface="Josefin Sans"/>
                <a:cs typeface="Josefin Sans"/>
                <a:sym typeface="Josefin Sans"/>
              </a:defRPr>
            </a:lvl7pPr>
            <a:lvl8pPr marL="3657600" indent="-317500" algn="ctr">
              <a:lnSpc>
                <a:spcPct val="115000"/>
              </a:lnSpc>
              <a:spcBef>
                <a:spcPts val="1600"/>
              </a:spcBef>
              <a:buClr>
                <a:schemeClr val="dk1"/>
              </a:buClr>
              <a:buSzPts val="2100"/>
              <a:buFont typeface="Josefin Sans"/>
              <a:buNone/>
              <a:defRPr sz="2100" b="1">
                <a:solidFill>
                  <a:schemeClr val="dk1"/>
                </a:solidFill>
                <a:latin typeface="Josefin Sans"/>
                <a:ea typeface="Josefin Sans"/>
                <a:cs typeface="Josefin Sans"/>
                <a:sym typeface="Josefin Sans"/>
              </a:defRPr>
            </a:lvl8pPr>
            <a:lvl9pPr marL="4114800" indent="-317500" algn="ctr">
              <a:lnSpc>
                <a:spcPct val="115000"/>
              </a:lnSpc>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Action Plan</a:t>
            </a:r>
          </a:p>
        </p:txBody>
      </p:sp>
      <p:sp>
        <p:nvSpPr>
          <p:cNvPr id="7" name="TextBox 6">
            <a:extLst>
              <a:ext uri="{FF2B5EF4-FFF2-40B4-BE49-F238E27FC236}">
                <a16:creationId xmlns:a16="http://schemas.microsoft.com/office/drawing/2014/main" id="{DEBAB1DE-0499-D8F2-AE37-D0F36F1A13DE}"/>
              </a:ext>
            </a:extLst>
          </p:cNvPr>
          <p:cNvSpPr txBox="1"/>
          <p:nvPr/>
        </p:nvSpPr>
        <p:spPr>
          <a:xfrm>
            <a:off x="415827" y="1476943"/>
            <a:ext cx="4196354" cy="2108351"/>
          </a:xfrm>
          <a:prstGeom prst="rect">
            <a:avLst/>
          </a:prstGeom>
          <a:noFill/>
          <a:ln w="25400">
            <a:gradFill>
              <a:gsLst>
                <a:gs pos="0">
                  <a:schemeClr val="accent6">
                    <a:lumMod val="60000"/>
                    <a:lumOff val="40000"/>
                  </a:schemeClr>
                </a:gs>
                <a:gs pos="35000">
                  <a:schemeClr val="accent6">
                    <a:lumMod val="40000"/>
                    <a:lumOff val="60000"/>
                  </a:schemeClr>
                </a:gs>
                <a:gs pos="100000">
                  <a:schemeClr val="accent6">
                    <a:lumMod val="20000"/>
                    <a:lumOff val="80000"/>
                  </a:schemeClr>
                </a:gs>
              </a:gsLst>
              <a:lin ang="5400000" scaled="1"/>
            </a:grad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457200" indent="-342900">
              <a:buClr>
                <a:srgbClr val="681A1A"/>
              </a:buClr>
              <a:buSzPts val="1400"/>
              <a:buFont typeface="Open Sans"/>
              <a:buChar char="●"/>
              <a:defRPr b="1">
                <a:solidFill>
                  <a:schemeClr val="dk2"/>
                </a:solidFill>
                <a:latin typeface="Open Sans"/>
                <a:ea typeface="Open Sans"/>
                <a:cs typeface="Open Sans"/>
              </a:defRPr>
            </a:lvl1pPr>
            <a:lvl2pPr marL="914400" indent="-317500">
              <a:lnSpc>
                <a:spcPct val="114999"/>
              </a:lnSpc>
              <a:spcBef>
                <a:spcPts val="1000"/>
              </a:spcBef>
              <a:buClr>
                <a:srgbClr val="892828"/>
              </a:buClr>
              <a:buSzPts val="1400"/>
              <a:buFont typeface="Open Sans"/>
              <a:buChar char="○"/>
              <a:defRPr sz="1200">
                <a:solidFill>
                  <a:schemeClr val="dk2"/>
                </a:solidFill>
                <a:latin typeface="Open Sans"/>
                <a:ea typeface="Open Sans"/>
                <a:cs typeface="Open Sans"/>
              </a:defRPr>
            </a:lvl2pPr>
            <a:lvl3pPr marL="1371600" indent="-317500" algn="ctr">
              <a:lnSpc>
                <a:spcPct val="115000"/>
              </a:lnSpc>
              <a:spcBef>
                <a:spcPts val="1600"/>
              </a:spcBef>
              <a:buClr>
                <a:schemeClr val="dk2"/>
              </a:buClr>
              <a:buSzPts val="1400"/>
              <a:buFont typeface="Open Sans"/>
              <a:buChar char="■"/>
              <a:defRPr>
                <a:solidFill>
                  <a:schemeClr val="dk2"/>
                </a:solidFill>
                <a:latin typeface="Open Sans"/>
                <a:ea typeface="Open Sans"/>
                <a:cs typeface="Open Sans"/>
              </a:defRPr>
            </a:lvl3pPr>
            <a:lvl4pPr marL="1828800" indent="-317500" algn="ctr">
              <a:lnSpc>
                <a:spcPct val="115000"/>
              </a:lnSpc>
              <a:spcBef>
                <a:spcPts val="1600"/>
              </a:spcBef>
              <a:buClr>
                <a:schemeClr val="dk2"/>
              </a:buClr>
              <a:buSzPts val="1400"/>
              <a:buFont typeface="Open Sans"/>
              <a:buChar char="●"/>
              <a:defRPr>
                <a:solidFill>
                  <a:schemeClr val="dk2"/>
                </a:solidFill>
                <a:latin typeface="Open Sans"/>
                <a:ea typeface="Open Sans"/>
                <a:cs typeface="Open Sans"/>
              </a:defRPr>
            </a:lvl4pPr>
            <a:lvl5pPr marL="2286000" indent="-317500" algn="ctr">
              <a:lnSpc>
                <a:spcPct val="115000"/>
              </a:lnSpc>
              <a:spcBef>
                <a:spcPts val="1600"/>
              </a:spcBef>
              <a:buClr>
                <a:schemeClr val="dk2"/>
              </a:buClr>
              <a:buSzPts val="1400"/>
              <a:buFont typeface="Open Sans"/>
              <a:buChar char="○"/>
              <a:defRPr>
                <a:solidFill>
                  <a:schemeClr val="dk2"/>
                </a:solidFill>
                <a:latin typeface="Open Sans"/>
                <a:ea typeface="Open Sans"/>
                <a:cs typeface="Open Sans"/>
              </a:defRPr>
            </a:lvl5pPr>
            <a:lvl6pPr marL="2743200" indent="-317500" algn="ctr">
              <a:lnSpc>
                <a:spcPct val="115000"/>
              </a:lnSpc>
              <a:spcBef>
                <a:spcPts val="1600"/>
              </a:spcBef>
              <a:buClr>
                <a:schemeClr val="dk2"/>
              </a:buClr>
              <a:buSzPts val="1400"/>
              <a:buFont typeface="Open Sans"/>
              <a:buChar char="■"/>
              <a:defRPr>
                <a:solidFill>
                  <a:schemeClr val="dk2"/>
                </a:solidFill>
                <a:latin typeface="Open Sans"/>
                <a:ea typeface="Open Sans"/>
                <a:cs typeface="Open Sans"/>
              </a:defRPr>
            </a:lvl6pPr>
            <a:lvl7pPr marL="3200400" indent="-317500" algn="ctr">
              <a:lnSpc>
                <a:spcPct val="115000"/>
              </a:lnSpc>
              <a:spcBef>
                <a:spcPts val="1600"/>
              </a:spcBef>
              <a:buClr>
                <a:schemeClr val="dk2"/>
              </a:buClr>
              <a:buSzPts val="1400"/>
              <a:buFont typeface="Open Sans"/>
              <a:buChar char="●"/>
              <a:defRPr>
                <a:solidFill>
                  <a:schemeClr val="dk2"/>
                </a:solidFill>
                <a:latin typeface="Open Sans"/>
                <a:ea typeface="Open Sans"/>
                <a:cs typeface="Open Sans"/>
              </a:defRPr>
            </a:lvl7pPr>
            <a:lvl8pPr marL="3657600" indent="-317500" algn="ctr">
              <a:lnSpc>
                <a:spcPct val="115000"/>
              </a:lnSpc>
              <a:spcBef>
                <a:spcPts val="1600"/>
              </a:spcBef>
              <a:buClr>
                <a:schemeClr val="dk2"/>
              </a:buClr>
              <a:buSzPts val="1400"/>
              <a:buFont typeface="Open Sans"/>
              <a:buChar char="○"/>
              <a:defRPr>
                <a:solidFill>
                  <a:schemeClr val="dk2"/>
                </a:solidFill>
                <a:latin typeface="Open Sans"/>
                <a:ea typeface="Open Sans"/>
                <a:cs typeface="Open Sans"/>
              </a:defRPr>
            </a:lvl8pPr>
            <a:lvl9pPr marL="4114800" indent="-317500" algn="ctr">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defRPr>
            </a:lvl9pPr>
          </a:lstStyle>
          <a:p>
            <a:r>
              <a:rPr lang="en-US"/>
              <a:t>Location</a:t>
            </a:r>
          </a:p>
          <a:p>
            <a:pPr lvl="1"/>
            <a:r>
              <a:rPr lang="en-US" b="1"/>
              <a:t>Eugene, Oregon- </a:t>
            </a:r>
            <a:r>
              <a:rPr lang="en-US"/>
              <a:t>Oregon has the highest Funyuns and Burger consumption and the University of Oregon’s home is Eugene</a:t>
            </a:r>
          </a:p>
          <a:p>
            <a:pPr lvl="1"/>
            <a:r>
              <a:rPr lang="en-US" b="1"/>
              <a:t>Walmart</a:t>
            </a:r>
            <a:r>
              <a:rPr lang="en-US"/>
              <a:t>, </a:t>
            </a:r>
            <a:r>
              <a:rPr lang="en-US" b="1"/>
              <a:t>Costco</a:t>
            </a:r>
            <a:r>
              <a:rPr lang="en-US"/>
              <a:t> and </a:t>
            </a:r>
            <a:r>
              <a:rPr lang="en-US" b="1"/>
              <a:t>Target</a:t>
            </a:r>
            <a:r>
              <a:rPr lang="en-US"/>
              <a:t> at the chip aisle end caps</a:t>
            </a:r>
          </a:p>
          <a:p>
            <a:endParaRPr lang="en-US"/>
          </a:p>
        </p:txBody>
      </p:sp>
      <p:pic>
        <p:nvPicPr>
          <p:cNvPr id="13" name="Picture 12" descr="A picture containing text&#10;&#10;Description automatically generated">
            <a:extLst>
              <a:ext uri="{FF2B5EF4-FFF2-40B4-BE49-F238E27FC236}">
                <a16:creationId xmlns:a16="http://schemas.microsoft.com/office/drawing/2014/main" id="{ECD14DA1-D202-7C87-DD7D-0F9E43D24C76}"/>
              </a:ext>
            </a:extLst>
          </p:cNvPr>
          <p:cNvPicPr>
            <a:picLocks noChangeAspect="1"/>
          </p:cNvPicPr>
          <p:nvPr/>
        </p:nvPicPr>
        <p:blipFill rotWithShape="1">
          <a:blip r:embed="rId3"/>
          <a:srcRect l="29897" r="28030"/>
          <a:stretch/>
        </p:blipFill>
        <p:spPr>
          <a:xfrm>
            <a:off x="5969963" y="1225223"/>
            <a:ext cx="2153210" cy="3555002"/>
          </a:xfrm>
          <a:prstGeom prst="rect">
            <a:avLst/>
          </a:prstGeom>
          <a:ln w="25400">
            <a:solidFill>
              <a:schemeClr val="accent6">
                <a:lumMod val="60000"/>
                <a:lumOff val="40000"/>
              </a:schemeClr>
            </a:solidFill>
          </a:ln>
          <a:effectLst>
            <a:outerShdw blurRad="184885" dist="63500" dir="5400000" algn="ctr" rotWithShape="0">
              <a:srgbClr val="000000">
                <a:alpha val="40000"/>
              </a:srgbClr>
            </a:outerShdw>
          </a:effectLst>
        </p:spPr>
      </p:pic>
      <p:sp>
        <p:nvSpPr>
          <p:cNvPr id="5" name="TextBox 4">
            <a:extLst>
              <a:ext uri="{FF2B5EF4-FFF2-40B4-BE49-F238E27FC236}">
                <a16:creationId xmlns:a16="http://schemas.microsoft.com/office/drawing/2014/main" id="{5FF94725-F02E-A4ED-00C9-628F8E4D5F2C}"/>
              </a:ext>
            </a:extLst>
          </p:cNvPr>
          <p:cNvSpPr txBox="1"/>
          <p:nvPr/>
        </p:nvSpPr>
        <p:spPr>
          <a:xfrm>
            <a:off x="1339702" y="3200401"/>
            <a:ext cx="4196355" cy="1758346"/>
          </a:xfrm>
          <a:prstGeom prst="rect">
            <a:avLst/>
          </a:prstGeom>
          <a:solidFill>
            <a:schemeClr val="lt1"/>
          </a:solidFill>
          <a:ln w="25400">
            <a:gradFill>
              <a:gsLst>
                <a:gs pos="0">
                  <a:schemeClr val="accent6">
                    <a:lumMod val="20000"/>
                    <a:lumOff val="80000"/>
                  </a:schemeClr>
                </a:gs>
                <a:gs pos="65000">
                  <a:schemeClr val="accent6">
                    <a:lumMod val="40000"/>
                    <a:lumOff val="6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indent="-342900">
              <a:buClr>
                <a:schemeClr val="dk1"/>
              </a:buClr>
              <a:buSzPts val="1400"/>
              <a:buFont typeface="Open Sans"/>
              <a:buChar char="●"/>
              <a:defRPr b="1">
                <a:solidFill>
                  <a:schemeClr val="dk2"/>
                </a:solidFill>
                <a:latin typeface="Open Sans"/>
                <a:ea typeface="Open Sans"/>
                <a:cs typeface="Open Sans"/>
                <a:sym typeface="Open Sans"/>
              </a:defRPr>
            </a:lvl1pPr>
            <a:lvl2pPr marL="914400" indent="-317500">
              <a:lnSpc>
                <a:spcPct val="115000"/>
              </a:lnSpc>
              <a:spcBef>
                <a:spcPts val="1000"/>
              </a:spcBef>
              <a:buClr>
                <a:schemeClr val="dk2"/>
              </a:buClr>
              <a:buSzPts val="1400"/>
              <a:buFont typeface="Open Sans"/>
              <a:buChar char="○"/>
              <a:defRPr sz="1050">
                <a:solidFill>
                  <a:schemeClr val="dk2"/>
                </a:solidFill>
                <a:latin typeface="Open Sans"/>
                <a:ea typeface="Open Sans"/>
                <a:cs typeface="Open Sans"/>
                <a:sym typeface="Open Sans"/>
              </a:defRPr>
            </a:lvl2pPr>
            <a:lvl3pPr marL="1371600" indent="-317500" algn="ctr">
              <a:lnSpc>
                <a:spcPct val="115000"/>
              </a:lnSpc>
              <a:spcBef>
                <a:spcPts val="1600"/>
              </a:spcBef>
              <a:buClr>
                <a:schemeClr val="dk2"/>
              </a:buClr>
              <a:buSzPts val="1400"/>
              <a:buFont typeface="Open Sans"/>
              <a:buChar char="■"/>
              <a:defRPr>
                <a:solidFill>
                  <a:schemeClr val="dk2"/>
                </a:solidFill>
                <a:latin typeface="Open Sans"/>
                <a:ea typeface="Open Sans"/>
                <a:cs typeface="Open Sans"/>
                <a:sym typeface="Open Sans"/>
              </a:defRPr>
            </a:lvl3pPr>
            <a:lvl4pPr marL="1828800" indent="-317500" algn="ctr">
              <a:lnSpc>
                <a:spcPct val="115000"/>
              </a:lnSpc>
              <a:spcBef>
                <a:spcPts val="1600"/>
              </a:spcBef>
              <a:buClr>
                <a:schemeClr val="dk2"/>
              </a:buClr>
              <a:buSzPts val="1400"/>
              <a:buFont typeface="Open Sans"/>
              <a:buChar char="●"/>
              <a:defRPr>
                <a:solidFill>
                  <a:schemeClr val="dk2"/>
                </a:solidFill>
                <a:latin typeface="Open Sans"/>
                <a:ea typeface="Open Sans"/>
                <a:cs typeface="Open Sans"/>
                <a:sym typeface="Open Sans"/>
              </a:defRPr>
            </a:lvl4pPr>
            <a:lvl5pPr marL="2286000" indent="-317500" algn="ctr">
              <a:lnSpc>
                <a:spcPct val="115000"/>
              </a:lnSpc>
              <a:spcBef>
                <a:spcPts val="1600"/>
              </a:spcBef>
              <a:buClr>
                <a:schemeClr val="dk2"/>
              </a:buClr>
              <a:buSzPts val="1400"/>
              <a:buFont typeface="Open Sans"/>
              <a:buChar char="○"/>
              <a:defRPr>
                <a:solidFill>
                  <a:schemeClr val="dk2"/>
                </a:solidFill>
                <a:latin typeface="Open Sans"/>
                <a:ea typeface="Open Sans"/>
                <a:cs typeface="Open Sans"/>
                <a:sym typeface="Open Sans"/>
              </a:defRPr>
            </a:lvl5pPr>
            <a:lvl6pPr marL="2743200" indent="-317500" algn="ctr">
              <a:lnSpc>
                <a:spcPct val="115000"/>
              </a:lnSpc>
              <a:spcBef>
                <a:spcPts val="1600"/>
              </a:spcBef>
              <a:buClr>
                <a:schemeClr val="dk2"/>
              </a:buClr>
              <a:buSzPts val="1400"/>
              <a:buFont typeface="Open Sans"/>
              <a:buChar char="■"/>
              <a:defRPr>
                <a:solidFill>
                  <a:schemeClr val="dk2"/>
                </a:solidFill>
                <a:latin typeface="Open Sans"/>
                <a:ea typeface="Open Sans"/>
                <a:cs typeface="Open Sans"/>
                <a:sym typeface="Open Sans"/>
              </a:defRPr>
            </a:lvl6pPr>
            <a:lvl7pPr marL="3200400" indent="-317500" algn="ctr">
              <a:lnSpc>
                <a:spcPct val="115000"/>
              </a:lnSpc>
              <a:spcBef>
                <a:spcPts val="1600"/>
              </a:spcBef>
              <a:buClr>
                <a:schemeClr val="dk2"/>
              </a:buClr>
              <a:buSzPts val="1400"/>
              <a:buFont typeface="Open Sans"/>
              <a:buChar char="●"/>
              <a:defRPr>
                <a:solidFill>
                  <a:schemeClr val="dk2"/>
                </a:solidFill>
                <a:latin typeface="Open Sans"/>
                <a:ea typeface="Open Sans"/>
                <a:cs typeface="Open Sans"/>
                <a:sym typeface="Open Sans"/>
              </a:defRPr>
            </a:lvl7pPr>
            <a:lvl8pPr marL="3657600" indent="-317500" algn="ctr">
              <a:lnSpc>
                <a:spcPct val="115000"/>
              </a:lnSpc>
              <a:spcBef>
                <a:spcPts val="1600"/>
              </a:spcBef>
              <a:buClr>
                <a:schemeClr val="dk2"/>
              </a:buClr>
              <a:buSzPts val="1400"/>
              <a:buFont typeface="Open Sans"/>
              <a:buChar char="○"/>
              <a:defRPr>
                <a:solidFill>
                  <a:schemeClr val="dk2"/>
                </a:solidFill>
                <a:latin typeface="Open Sans"/>
                <a:ea typeface="Open Sans"/>
                <a:cs typeface="Open Sans"/>
                <a:sym typeface="Open Sans"/>
              </a:defRPr>
            </a:lvl8pPr>
            <a:lvl9pPr marL="4114800" indent="-317500" algn="ctr">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r>
              <a:rPr lang="en-US"/>
              <a:t>Just In Time (JIT) </a:t>
            </a:r>
          </a:p>
          <a:p>
            <a:pPr lvl="1"/>
            <a:r>
              <a:rPr lang="en-US"/>
              <a:t>Since Burger Rings are a </a:t>
            </a:r>
            <a:r>
              <a:rPr lang="en-US" b="1"/>
              <a:t>new</a:t>
            </a:r>
            <a:r>
              <a:rPr lang="en-US"/>
              <a:t> product, we </a:t>
            </a:r>
            <a:r>
              <a:rPr lang="en-US" b="1"/>
              <a:t>do not want </a:t>
            </a:r>
            <a:r>
              <a:rPr lang="en-US"/>
              <a:t>to have </a:t>
            </a:r>
            <a:r>
              <a:rPr lang="en-US" b="1"/>
              <a:t>excess</a:t>
            </a:r>
            <a:r>
              <a:rPr lang="en-US"/>
              <a:t> product if it does not sell</a:t>
            </a:r>
          </a:p>
          <a:p>
            <a:pPr lvl="1"/>
            <a:r>
              <a:rPr lang="en-US"/>
              <a:t>When Burger Rings become popular it will increase demand allowing for more inventory to be sold </a:t>
            </a:r>
          </a:p>
          <a:p>
            <a:endParaRPr lang="en-US"/>
          </a:p>
        </p:txBody>
      </p:sp>
    </p:spTree>
    <p:extLst>
      <p:ext uri="{BB962C8B-B14F-4D97-AF65-F5344CB8AC3E}">
        <p14:creationId xmlns:p14="http://schemas.microsoft.com/office/powerpoint/2010/main" val="3672898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4"/>
          <p:cNvSpPr txBox="1">
            <a:spLocks noGrp="1"/>
          </p:cNvSpPr>
          <p:nvPr>
            <p:ph type="title"/>
          </p:nvPr>
        </p:nvSpPr>
        <p:spPr>
          <a:xfrm>
            <a:off x="2133600" y="1844567"/>
            <a:ext cx="6379908" cy="2676634"/>
          </a:xfrm>
          <a:prstGeom prst="rect">
            <a:avLst/>
          </a:prstGeom>
          <a:ln w="25400">
            <a:gradFill>
              <a:gsLst>
                <a:gs pos="50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a:t>“We aim to bring the classic </a:t>
            </a:r>
            <a:r>
              <a:rPr lang="en" sz="3200">
                <a:solidFill>
                  <a:schemeClr val="tx2"/>
                </a:solidFill>
              </a:rPr>
              <a:t>American tradition </a:t>
            </a:r>
            <a:r>
              <a:rPr lang="en" sz="3200"/>
              <a:t>of a </a:t>
            </a:r>
            <a:r>
              <a:rPr lang="en" sz="3200">
                <a:solidFill>
                  <a:schemeClr val="tx2"/>
                </a:solidFill>
              </a:rPr>
              <a:t>burger</a:t>
            </a:r>
            <a:r>
              <a:rPr lang="en" sz="3200"/>
              <a:t>, to the </a:t>
            </a:r>
            <a:r>
              <a:rPr lang="en" sz="3200">
                <a:solidFill>
                  <a:schemeClr val="tx2"/>
                </a:solidFill>
              </a:rPr>
              <a:t>convenience</a:t>
            </a:r>
            <a:r>
              <a:rPr lang="en" sz="3200"/>
              <a:t> that comes from a </a:t>
            </a:r>
            <a:r>
              <a:rPr lang="en" sz="3200">
                <a:solidFill>
                  <a:schemeClr val="tx2"/>
                </a:solidFill>
              </a:rPr>
              <a:t>bag of chips.”</a:t>
            </a:r>
            <a:endParaRPr sz="3200">
              <a:solidFill>
                <a:schemeClr val="tx2"/>
              </a:solidFill>
            </a:endParaRPr>
          </a:p>
        </p:txBody>
      </p:sp>
      <p:sp>
        <p:nvSpPr>
          <p:cNvPr id="499" name="Google Shape;499;p34"/>
          <p:cNvSpPr txBox="1">
            <a:spLocks noGrp="1"/>
          </p:cNvSpPr>
          <p:nvPr>
            <p:ph type="title" idx="2"/>
          </p:nvPr>
        </p:nvSpPr>
        <p:spPr>
          <a:xfrm>
            <a:off x="630492" y="1078086"/>
            <a:ext cx="4792924" cy="978300"/>
          </a:xfrm>
          <a:prstGeom prst="rect">
            <a:avLst/>
          </a:prstGeom>
          <a:ln w="25400">
            <a:gradFill>
              <a:gsLst>
                <a:gs pos="0">
                  <a:schemeClr val="accent6">
                    <a:lumMod val="60000"/>
                    <a:lumOff val="40000"/>
                  </a:schemeClr>
                </a:gs>
                <a:gs pos="50000">
                  <a:schemeClr val="accent6">
                    <a:lumMod val="40000"/>
                    <a:lumOff val="60000"/>
                  </a:schemeClr>
                </a:gs>
                <a:gs pos="99000">
                  <a:schemeClr val="accent6">
                    <a:lumMod val="20000"/>
                    <a:lumOff val="80000"/>
                  </a:schemeClr>
                </a:gs>
              </a:gsLst>
              <a:lin ang="5400000" scaled="1"/>
            </a:gradFill>
            <a:extLst>
              <a:ext uri="{C807C97D-BFC1-408E-A445-0C87EB9F89A2}">
                <ask:lineSketchStyleProps xmlns:ask="http://schemas.microsoft.com/office/drawing/2018/sketchyshapes" sd="1219033472">
                  <a:custGeom>
                    <a:avLst/>
                    <a:gdLst>
                      <a:gd name="connsiteX0" fmla="*/ 0 w 4792924"/>
                      <a:gd name="connsiteY0" fmla="*/ 0 h 978300"/>
                      <a:gd name="connsiteX1" fmla="*/ 4792924 w 4792924"/>
                      <a:gd name="connsiteY1" fmla="*/ 0 h 978300"/>
                      <a:gd name="connsiteX2" fmla="*/ 4792924 w 4792924"/>
                      <a:gd name="connsiteY2" fmla="*/ 978300 h 978300"/>
                      <a:gd name="connsiteX3" fmla="*/ 0 w 4792924"/>
                      <a:gd name="connsiteY3" fmla="*/ 978300 h 978300"/>
                      <a:gd name="connsiteX4" fmla="*/ 0 w 4792924"/>
                      <a:gd name="connsiteY4" fmla="*/ 0 h 97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924" h="978300" extrusionOk="0">
                        <a:moveTo>
                          <a:pt x="0" y="0"/>
                        </a:moveTo>
                        <a:cubicBezTo>
                          <a:pt x="2031630" y="118645"/>
                          <a:pt x="3127116" y="116012"/>
                          <a:pt x="4792924" y="0"/>
                        </a:cubicBezTo>
                        <a:cubicBezTo>
                          <a:pt x="4860505" y="118722"/>
                          <a:pt x="4719110" y="738234"/>
                          <a:pt x="4792924" y="978300"/>
                        </a:cubicBezTo>
                        <a:cubicBezTo>
                          <a:pt x="4237225" y="1112900"/>
                          <a:pt x="828003" y="821104"/>
                          <a:pt x="0" y="978300"/>
                        </a:cubicBezTo>
                        <a:cubicBezTo>
                          <a:pt x="36126" y="562897"/>
                          <a:pt x="-55727" y="355147"/>
                          <a:pt x="0" y="0"/>
                        </a:cubicBezTo>
                        <a:close/>
                      </a:path>
                    </a:pathLst>
                  </a:custGeom>
                  <ask:type>
                    <ask:lineSketchNone/>
                  </ask:type>
                </ask:lineSketchStyleProps>
              </a:ext>
            </a:extLst>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t>Mission Statement</a:t>
            </a:r>
            <a:endParaRPr sz="36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99"/>
                                        </p:tgtEl>
                                        <p:attrNameLst>
                                          <p:attrName>style.visibility</p:attrName>
                                        </p:attrNameLst>
                                      </p:cBhvr>
                                      <p:to>
                                        <p:strVal val="visible"/>
                                      </p:to>
                                    </p:set>
                                    <p:animEffect transition="in" filter="blinds(horizontal)">
                                      <p:cBhvr>
                                        <p:cTn id="7" dur="500"/>
                                        <p:tgtEl>
                                          <p:spTgt spid="49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98"/>
                                        </p:tgtEl>
                                        <p:attrNameLst>
                                          <p:attrName>style.visibility</p:attrName>
                                        </p:attrNameLst>
                                      </p:cBhvr>
                                      <p:to>
                                        <p:strVal val="visible"/>
                                      </p:to>
                                    </p:set>
                                    <p:animEffect transition="in" filter="blinds(horizontal)">
                                      <p:cBhvr>
                                        <p:cTn id="10" dur="500"/>
                                        <p:tgtEl>
                                          <p:spTgt spid="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 grpId="0" animBg="1"/>
      <p:bldP spid="49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444FE72-D6E1-34AA-D67D-C421A16E8808}"/>
              </a:ext>
            </a:extLst>
          </p:cNvPr>
          <p:cNvSpPr>
            <a:spLocks noGrp="1"/>
          </p:cNvSpPr>
          <p:nvPr>
            <p:ph type="title"/>
          </p:nvPr>
        </p:nvSpPr>
        <p:spPr>
          <a:noFill/>
          <a:ln w="25400">
            <a:gradFill>
              <a:gsLst>
                <a:gs pos="51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p>
            <a:pPr>
              <a:buSzPts val="3600"/>
            </a:pPr>
            <a:r>
              <a:rPr lang="en-US"/>
              <a:t>PRICING</a:t>
            </a:r>
          </a:p>
        </p:txBody>
      </p:sp>
      <p:sp>
        <p:nvSpPr>
          <p:cNvPr id="13" name="Subtitle 12">
            <a:extLst>
              <a:ext uri="{FF2B5EF4-FFF2-40B4-BE49-F238E27FC236}">
                <a16:creationId xmlns:a16="http://schemas.microsoft.com/office/drawing/2014/main" id="{6BCAE0B4-5242-4C86-73D2-D28067A25D09}"/>
              </a:ext>
            </a:extLst>
          </p:cNvPr>
          <p:cNvSpPr>
            <a:spLocks noGrp="1"/>
          </p:cNvSpPr>
          <p:nvPr>
            <p:ph type="subTitle" idx="2"/>
          </p:nvPr>
        </p:nvSpPr>
        <p:spPr>
          <a:xfrm>
            <a:off x="514328" y="1379561"/>
            <a:ext cx="4057671" cy="1980000"/>
          </a:xfrm>
          <a:ln w="25400">
            <a:gradFill>
              <a:gsLst>
                <a:gs pos="0">
                  <a:schemeClr val="accent6">
                    <a:lumMod val="60000"/>
                    <a:lumOff val="40000"/>
                  </a:schemeClr>
                </a:gs>
                <a:gs pos="35000">
                  <a:schemeClr val="accent6">
                    <a:lumMod val="40000"/>
                    <a:lumOff val="60000"/>
                  </a:schemeClr>
                </a:gs>
                <a:gs pos="100000">
                  <a:schemeClr val="accent6">
                    <a:lumMod val="20000"/>
                    <a:lumOff val="80000"/>
                  </a:schemeClr>
                </a:gs>
              </a:gsLst>
              <a:lin ang="5400000" scaled="1"/>
            </a:gradFill>
          </a:ln>
        </p:spPr>
        <p:txBody>
          <a:bodyPr/>
          <a:lstStyle/>
          <a:p>
            <a:pPr algn="l"/>
            <a:r>
              <a:rPr lang="en-US" sz="1400" b="1"/>
              <a:t>Penetration Price</a:t>
            </a:r>
          </a:p>
          <a:p>
            <a:pPr lvl="1" algn="l"/>
            <a:r>
              <a:rPr lang="en-US" sz="1050"/>
              <a:t>Provide potential customers with sense of </a:t>
            </a:r>
            <a:r>
              <a:rPr lang="en-US" sz="1050" b="1"/>
              <a:t>value</a:t>
            </a:r>
            <a:r>
              <a:rPr lang="en-US" sz="1050"/>
              <a:t> to purchase a bag of burger rings</a:t>
            </a:r>
          </a:p>
          <a:p>
            <a:pPr lvl="1" algn="l"/>
            <a:r>
              <a:rPr lang="en-US" sz="1050"/>
              <a:t>Allows for a </a:t>
            </a:r>
            <a:r>
              <a:rPr lang="en-US" sz="1050" b="1"/>
              <a:t>fair price point </a:t>
            </a:r>
            <a:r>
              <a:rPr lang="en-US" sz="1050"/>
              <a:t>(where we don’t oversell and are not able to turn a profit because product is not “worth the price”)</a:t>
            </a:r>
          </a:p>
        </p:txBody>
      </p:sp>
      <p:sp>
        <p:nvSpPr>
          <p:cNvPr id="15" name="Subtitle 14">
            <a:extLst>
              <a:ext uri="{FF2B5EF4-FFF2-40B4-BE49-F238E27FC236}">
                <a16:creationId xmlns:a16="http://schemas.microsoft.com/office/drawing/2014/main" id="{4EA6D7E9-7A6A-1B66-4B5B-DBB7E6CB5077}"/>
              </a:ext>
            </a:extLst>
          </p:cNvPr>
          <p:cNvSpPr>
            <a:spLocks noGrp="1"/>
          </p:cNvSpPr>
          <p:nvPr>
            <p:ph type="subTitle" idx="4"/>
          </p:nvPr>
        </p:nvSpPr>
        <p:spPr>
          <a:xfrm>
            <a:off x="1275590" y="3002053"/>
            <a:ext cx="4060788" cy="1778171"/>
          </a:xfrm>
          <a:solidFill>
            <a:schemeClr val="lt1"/>
          </a:solidFill>
          <a:ln w="25400">
            <a:gradFill>
              <a:gsLst>
                <a:gs pos="0">
                  <a:schemeClr val="accent6">
                    <a:lumMod val="20000"/>
                    <a:lumOff val="80000"/>
                  </a:schemeClr>
                </a:gs>
                <a:gs pos="65000">
                  <a:schemeClr val="accent6">
                    <a:lumMod val="40000"/>
                    <a:lumOff val="60000"/>
                  </a:schemeClr>
                </a:gs>
                <a:gs pos="100000">
                  <a:schemeClr val="accent6">
                    <a:lumMod val="60000"/>
                    <a:lumOff val="40000"/>
                  </a:schemeClr>
                </a:gs>
              </a:gsLst>
              <a:lin ang="5400000" scaled="1"/>
            </a:gradFill>
          </a:ln>
        </p:spPr>
        <p:txBody>
          <a:bodyPr/>
          <a:lstStyle/>
          <a:p>
            <a:pPr algn="l"/>
            <a:r>
              <a:rPr lang="en-US" sz="1400" b="1"/>
              <a:t>Cost based Pricing</a:t>
            </a:r>
            <a:endParaRPr lang="en-US" sz="1400"/>
          </a:p>
          <a:p>
            <a:pPr lvl="1" algn="l"/>
            <a:r>
              <a:rPr lang="en-US" sz="1050" b="0" i="0">
                <a:effectLst/>
                <a:latin typeface="Open Sans" panose="020B0606030504020204" pitchFamily="34" charset="0"/>
                <a:ea typeface="Open Sans" panose="020B0606030504020204" pitchFamily="34" charset="0"/>
                <a:cs typeface="Open Sans" panose="020B0606030504020204" pitchFamily="34" charset="0"/>
              </a:rPr>
              <a:t>Cost‐based pricing sets prices based on the costs for producing, distributing, and selling the product plus a fair rate of return (profit)</a:t>
            </a:r>
          </a:p>
          <a:p>
            <a:pPr lvl="1" algn="l"/>
            <a:r>
              <a:rPr lang="en-US" sz="1050">
                <a:latin typeface="Open Sans" panose="020B0606030504020204" pitchFamily="34" charset="0"/>
                <a:ea typeface="Open Sans" panose="020B0606030504020204" pitchFamily="34" charset="0"/>
                <a:cs typeface="Open Sans" panose="020B0606030504020204" pitchFamily="34" charset="0"/>
              </a:rPr>
              <a:t>We want to keep </a:t>
            </a:r>
            <a:r>
              <a:rPr lang="en-US" sz="1050" b="1">
                <a:latin typeface="Open Sans" panose="020B0606030504020204" pitchFamily="34" charset="0"/>
                <a:ea typeface="Open Sans" panose="020B0606030504020204" pitchFamily="34" charset="0"/>
                <a:cs typeface="Open Sans" panose="020B0606030504020204" pitchFamily="34" charset="0"/>
              </a:rPr>
              <a:t>Burger Rings</a:t>
            </a:r>
            <a:r>
              <a:rPr lang="en-US" sz="1050">
                <a:latin typeface="Open Sans" panose="020B0606030504020204" pitchFamily="34" charset="0"/>
                <a:ea typeface="Open Sans" panose="020B0606030504020204" pitchFamily="34" charset="0"/>
                <a:cs typeface="Open Sans" panose="020B0606030504020204" pitchFamily="34" charset="0"/>
              </a:rPr>
              <a:t> at a reasonable price that ensures us a revenue to cover expenses and hopefully turn a profit</a:t>
            </a:r>
            <a:endParaRPr lang="en-US" sz="1050" b="1">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2" descr="Burger Rings | The Toastie Project">
            <a:extLst>
              <a:ext uri="{FF2B5EF4-FFF2-40B4-BE49-F238E27FC236}">
                <a16:creationId xmlns:a16="http://schemas.microsoft.com/office/drawing/2014/main" id="{773AF942-0D1A-083C-675B-5566F0139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970" y="1514049"/>
            <a:ext cx="3062210" cy="2572352"/>
          </a:xfrm>
          <a:prstGeom prst="rect">
            <a:avLst/>
          </a:prstGeom>
          <a:ln w="25400">
            <a:solidFill>
              <a:schemeClr val="accent6">
                <a:lumMod val="60000"/>
                <a:lumOff val="40000"/>
              </a:schemeClr>
            </a:solidFill>
          </a:ln>
          <a:effectLst>
            <a:outerShdw blurRad="184885" dist="63500" dir="5400000" algn="ctr"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Subtitle 11">
            <a:extLst>
              <a:ext uri="{FF2B5EF4-FFF2-40B4-BE49-F238E27FC236}">
                <a16:creationId xmlns:a16="http://schemas.microsoft.com/office/drawing/2014/main" id="{FF8E8770-9A24-0571-880E-841A72D36ED5}"/>
              </a:ext>
            </a:extLst>
          </p:cNvPr>
          <p:cNvSpPr>
            <a:spLocks noGrp="1"/>
          </p:cNvSpPr>
          <p:nvPr>
            <p:ph type="subTitle" idx="1"/>
          </p:nvPr>
        </p:nvSpPr>
        <p:spPr>
          <a:xfrm>
            <a:off x="3698389" y="935975"/>
            <a:ext cx="1747222" cy="313161"/>
          </a:xfrm>
          <a:noFill/>
          <a:ln w="25400">
            <a:gradFill>
              <a:gsLst>
                <a:gs pos="51000">
                  <a:schemeClr val="accent6">
                    <a:lumMod val="40000"/>
                    <a:lumOff val="60000"/>
                  </a:schemeClr>
                </a:gs>
                <a:gs pos="0">
                  <a:schemeClr val="accent6">
                    <a:lumMod val="60000"/>
                    <a:lumOff val="40000"/>
                  </a:schemeClr>
                </a:gs>
                <a:gs pos="100000">
                  <a:schemeClr val="accent6">
                    <a:lumMod val="20000"/>
                    <a:lumOff val="80000"/>
                  </a:schemeClr>
                </a:gs>
              </a:gsLst>
              <a:lin ang="5400000" scaled="1"/>
            </a:gradFill>
          </a:ln>
        </p:spPr>
        <p:txBody>
          <a:bodyPr spcFirstLastPara="1" wrap="square" lIns="91425" tIns="91425" rIns="91425" bIns="91425" anchor="ctr" anchorCtr="0">
            <a:noAutofit/>
          </a:bodyPr>
          <a:lstStyle/>
          <a:p>
            <a:pPr>
              <a:buClr>
                <a:schemeClr val="accent6"/>
              </a:buClr>
              <a:buSzPts val="3600"/>
            </a:pPr>
            <a:r>
              <a:rPr lang="en-US" sz="2000">
                <a:solidFill>
                  <a:schemeClr val="accent6"/>
                </a:solidFill>
              </a:rPr>
              <a:t>Strategies</a:t>
            </a:r>
          </a:p>
        </p:txBody>
      </p:sp>
    </p:spTree>
    <p:extLst>
      <p:ext uri="{BB962C8B-B14F-4D97-AF65-F5344CB8AC3E}">
        <p14:creationId xmlns:p14="http://schemas.microsoft.com/office/powerpoint/2010/main" val="20236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down)">
                                      <p:cBhvr>
                                        <p:cTn id="11" dur="500"/>
                                        <p:tgtEl>
                                          <p:spTgt spid="3">
                                            <p:bg/>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bg/>
                                          </p:spTgt>
                                        </p:tgtEl>
                                        <p:attrNameLst>
                                          <p:attrName>style.visibility</p:attrName>
                                        </p:attrNameLst>
                                      </p:cBhvr>
                                      <p:to>
                                        <p:strVal val="visible"/>
                                      </p:to>
                                    </p:set>
                                    <p:animEffect transition="in" filter="wipe(down)">
                                      <p:cBhvr>
                                        <p:cTn id="23" dur="500"/>
                                        <p:tgtEl>
                                          <p:spTgt spid="13">
                                            <p:bg/>
                                          </p:spTgt>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wipe(down)">
                                      <p:cBhvr>
                                        <p:cTn id="30" dur="500"/>
                                        <p:tgtEl>
                                          <p:spTgt spid="13">
                                            <p:txEl>
                                              <p:pRg st="1" end="1"/>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Effect transition="in" filter="wipe(down)">
                                      <p:cBhvr>
                                        <p:cTn id="33" dur="500"/>
                                        <p:tgtEl>
                                          <p:spTgt spid="13">
                                            <p:txEl>
                                              <p:pRg st="2" end="2"/>
                                            </p:txEl>
                                          </p:spTgt>
                                        </p:tgtEl>
                                      </p:cBhvr>
                                    </p:animEffec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15">
                                            <p:bg/>
                                          </p:spTgt>
                                        </p:tgtEl>
                                        <p:attrNameLst>
                                          <p:attrName>style.visibility</p:attrName>
                                        </p:attrNameLst>
                                      </p:cBhvr>
                                      <p:to>
                                        <p:strVal val="visible"/>
                                      </p:to>
                                    </p:set>
                                    <p:animEffect transition="in" filter="wipe(down)">
                                      <p:cBhvr>
                                        <p:cTn id="37" dur="500"/>
                                        <p:tgtEl>
                                          <p:spTgt spid="15">
                                            <p:bg/>
                                          </p:spTgt>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wipe(down)">
                                      <p:cBhvr>
                                        <p:cTn id="41" dur="500"/>
                                        <p:tgtEl>
                                          <p:spTgt spid="15">
                                            <p:txEl>
                                              <p:pRg st="0" end="0"/>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5">
                                            <p:txEl>
                                              <p:pRg st="1" end="1"/>
                                            </p:txEl>
                                          </p:spTgt>
                                        </p:tgtEl>
                                        <p:attrNameLst>
                                          <p:attrName>style.visibility</p:attrName>
                                        </p:attrNameLst>
                                      </p:cBhvr>
                                      <p:to>
                                        <p:strVal val="visible"/>
                                      </p:to>
                                    </p:set>
                                    <p:animEffect transition="in" filter="wipe(down)">
                                      <p:cBhvr>
                                        <p:cTn id="44" dur="500"/>
                                        <p:tgtEl>
                                          <p:spTgt spid="15">
                                            <p:txEl>
                                              <p:pRg st="1" end="1"/>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5">
                                            <p:txEl>
                                              <p:pRg st="2" end="2"/>
                                            </p:txEl>
                                          </p:spTgt>
                                        </p:tgtEl>
                                        <p:attrNameLst>
                                          <p:attrName>style.visibility</p:attrName>
                                        </p:attrNameLst>
                                      </p:cBhvr>
                                      <p:to>
                                        <p:strVal val="visible"/>
                                      </p:to>
                                    </p:set>
                                    <p:animEffect transition="in" filter="wipe(down)">
                                      <p:cBhvr>
                                        <p:cTn id="4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uiExpand="1" build="p" animBg="1"/>
      <p:bldP spid="15" grpId="0" uiExpand="1" build="p" animBg="1"/>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444FE72-D6E1-34AA-D67D-C421A16E8808}"/>
              </a:ext>
            </a:extLst>
          </p:cNvPr>
          <p:cNvSpPr>
            <a:spLocks noGrp="1"/>
          </p:cNvSpPr>
          <p:nvPr>
            <p:ph type="title"/>
          </p:nvPr>
        </p:nvSpPr>
        <p:spPr>
          <a:noFill/>
          <a:ln w="25400">
            <a:gradFill>
              <a:gsLst>
                <a:gs pos="51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p>
            <a:pPr>
              <a:buSzPts val="3600"/>
            </a:pPr>
            <a:r>
              <a:rPr lang="en-US"/>
              <a:t>PRICING</a:t>
            </a:r>
          </a:p>
        </p:txBody>
      </p:sp>
      <p:sp>
        <p:nvSpPr>
          <p:cNvPr id="13" name="Subtitle 12">
            <a:extLst>
              <a:ext uri="{FF2B5EF4-FFF2-40B4-BE49-F238E27FC236}">
                <a16:creationId xmlns:a16="http://schemas.microsoft.com/office/drawing/2014/main" id="{6BCAE0B4-5242-4C86-73D2-D28067A25D09}"/>
              </a:ext>
            </a:extLst>
          </p:cNvPr>
          <p:cNvSpPr>
            <a:spLocks noGrp="1"/>
          </p:cNvSpPr>
          <p:nvPr>
            <p:ph type="subTitle" idx="2"/>
          </p:nvPr>
        </p:nvSpPr>
        <p:spPr>
          <a:xfrm>
            <a:off x="607773" y="1449644"/>
            <a:ext cx="4325734" cy="1980000"/>
          </a:xfrm>
          <a:ln w="25400">
            <a:gradFill>
              <a:gsLst>
                <a:gs pos="0">
                  <a:schemeClr val="accent6">
                    <a:lumMod val="60000"/>
                    <a:lumOff val="40000"/>
                  </a:schemeClr>
                </a:gs>
                <a:gs pos="35000">
                  <a:schemeClr val="accent6">
                    <a:lumMod val="40000"/>
                    <a:lumOff val="60000"/>
                  </a:schemeClr>
                </a:gs>
                <a:gs pos="100000">
                  <a:schemeClr val="accent6">
                    <a:lumMod val="20000"/>
                    <a:lumOff val="80000"/>
                  </a:schemeClr>
                </a:gs>
              </a:gsLst>
              <a:lin ang="5400000" scaled="1"/>
            </a:gradFill>
          </a:ln>
        </p:spPr>
        <p:txBody>
          <a:bodyPr/>
          <a:lstStyle/>
          <a:p>
            <a:pPr algn="l"/>
            <a:r>
              <a:rPr lang="en-US" sz="1400" b="1"/>
              <a:t>Product costs (30 cents per bag)</a:t>
            </a:r>
          </a:p>
          <a:p>
            <a:pPr lvl="1" algn="l"/>
            <a:r>
              <a:rPr lang="en-US" sz="1200"/>
              <a:t>All the ingredients and flavoring are </a:t>
            </a:r>
            <a:r>
              <a:rPr lang="en-US" sz="1200" b="1"/>
              <a:t>unique</a:t>
            </a:r>
            <a:r>
              <a:rPr lang="en-US" sz="1200"/>
              <a:t> to Burger Rings and are made in house</a:t>
            </a:r>
          </a:p>
          <a:p>
            <a:pPr lvl="1" algn="l"/>
            <a:r>
              <a:rPr lang="en-US" sz="1200"/>
              <a:t>Some ingredients include </a:t>
            </a:r>
            <a:r>
              <a:rPr lang="en-US" sz="1200" b="1"/>
              <a:t>Corn, Rice, Onion Powder and Tomato Powder</a:t>
            </a:r>
            <a:endParaRPr lang="en-US" sz="1200"/>
          </a:p>
          <a:p>
            <a:pPr marL="114300" indent="0" algn="l">
              <a:buNone/>
            </a:pPr>
            <a:endParaRPr lang="en-US" b="1"/>
          </a:p>
        </p:txBody>
      </p:sp>
      <p:sp>
        <p:nvSpPr>
          <p:cNvPr id="15" name="Subtitle 14">
            <a:extLst>
              <a:ext uri="{FF2B5EF4-FFF2-40B4-BE49-F238E27FC236}">
                <a16:creationId xmlns:a16="http://schemas.microsoft.com/office/drawing/2014/main" id="{4EA6D7E9-7A6A-1B66-4B5B-DBB7E6CB5077}"/>
              </a:ext>
            </a:extLst>
          </p:cNvPr>
          <p:cNvSpPr>
            <a:spLocks noGrp="1"/>
          </p:cNvSpPr>
          <p:nvPr>
            <p:ph type="subTitle" idx="4"/>
          </p:nvPr>
        </p:nvSpPr>
        <p:spPr>
          <a:xfrm>
            <a:off x="1456661" y="3063981"/>
            <a:ext cx="4093533" cy="1716244"/>
          </a:xfrm>
          <a:solidFill>
            <a:schemeClr val="lt1"/>
          </a:solidFill>
          <a:ln w="25400">
            <a:gradFill>
              <a:gsLst>
                <a:gs pos="0">
                  <a:schemeClr val="accent6">
                    <a:lumMod val="20000"/>
                    <a:lumOff val="80000"/>
                  </a:schemeClr>
                </a:gs>
                <a:gs pos="65000">
                  <a:schemeClr val="accent6">
                    <a:lumMod val="40000"/>
                    <a:lumOff val="60000"/>
                  </a:schemeClr>
                </a:gs>
                <a:gs pos="100000">
                  <a:schemeClr val="accent6">
                    <a:lumMod val="60000"/>
                    <a:lumOff val="40000"/>
                  </a:schemeClr>
                </a:gs>
              </a:gsLst>
              <a:lin ang="5400000" scaled="1"/>
            </a:gradFill>
          </a:ln>
        </p:spPr>
        <p:txBody>
          <a:bodyPr/>
          <a:lstStyle/>
          <a:p>
            <a:pPr algn="l"/>
            <a:r>
              <a:rPr lang="en-US" b="1"/>
              <a:t>Distribution Process ($13.7 billion per year)</a:t>
            </a:r>
          </a:p>
          <a:p>
            <a:pPr lvl="1" algn="l"/>
            <a:r>
              <a:rPr lang="en-US" sz="1200"/>
              <a:t>Made &amp; Packaged</a:t>
            </a:r>
          </a:p>
          <a:p>
            <a:pPr lvl="1" algn="l"/>
            <a:r>
              <a:rPr lang="en-US" sz="1050"/>
              <a:t>Sent to distribution center</a:t>
            </a:r>
          </a:p>
          <a:p>
            <a:pPr lvl="1" algn="l"/>
            <a:r>
              <a:rPr lang="en-US" sz="1050"/>
              <a:t>Sold to consumer through different channels </a:t>
            </a:r>
            <a:br>
              <a:rPr lang="en-US" sz="1050"/>
            </a:br>
            <a:r>
              <a:rPr lang="en-US" sz="1050"/>
              <a:t>(grocery store/e-commerce/wholesale)</a:t>
            </a:r>
          </a:p>
        </p:txBody>
      </p:sp>
      <p:pic>
        <p:nvPicPr>
          <p:cNvPr id="2" name="Picture 2" descr="Burger Rings | The Toastie Project">
            <a:extLst>
              <a:ext uri="{FF2B5EF4-FFF2-40B4-BE49-F238E27FC236}">
                <a16:creationId xmlns:a16="http://schemas.microsoft.com/office/drawing/2014/main" id="{B3A7ACF6-A693-61C5-66A7-00BB1BB1B7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450" y="1777805"/>
            <a:ext cx="3062210" cy="2572352"/>
          </a:xfrm>
          <a:prstGeom prst="rect">
            <a:avLst/>
          </a:prstGeom>
          <a:ln w="25400">
            <a:solidFill>
              <a:schemeClr val="accent6">
                <a:lumMod val="60000"/>
                <a:lumOff val="40000"/>
              </a:schemeClr>
            </a:solidFill>
          </a:ln>
          <a:effectLst>
            <a:outerShdw blurRad="184885" dist="63500" dir="5400000" algn="ctr"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Subtitle 11">
            <a:extLst>
              <a:ext uri="{FF2B5EF4-FFF2-40B4-BE49-F238E27FC236}">
                <a16:creationId xmlns:a16="http://schemas.microsoft.com/office/drawing/2014/main" id="{2FFEB744-C892-7525-9CB3-7AF6A14446A6}"/>
              </a:ext>
            </a:extLst>
          </p:cNvPr>
          <p:cNvSpPr>
            <a:spLocks noGrp="1"/>
          </p:cNvSpPr>
          <p:nvPr>
            <p:ph type="subTitle" idx="1"/>
          </p:nvPr>
        </p:nvSpPr>
        <p:spPr>
          <a:xfrm>
            <a:off x="3698389" y="935975"/>
            <a:ext cx="1747222" cy="313161"/>
          </a:xfrm>
          <a:noFill/>
          <a:ln w="25400">
            <a:gradFill>
              <a:gsLst>
                <a:gs pos="51000">
                  <a:schemeClr val="accent6">
                    <a:lumMod val="40000"/>
                    <a:lumOff val="60000"/>
                  </a:schemeClr>
                </a:gs>
                <a:gs pos="0">
                  <a:schemeClr val="accent6">
                    <a:lumMod val="60000"/>
                    <a:lumOff val="40000"/>
                  </a:schemeClr>
                </a:gs>
                <a:gs pos="100000">
                  <a:schemeClr val="accent6">
                    <a:lumMod val="20000"/>
                    <a:lumOff val="80000"/>
                  </a:schemeClr>
                </a:gs>
              </a:gsLst>
              <a:lin ang="5400000" scaled="1"/>
            </a:gradFill>
          </a:ln>
        </p:spPr>
        <p:txBody>
          <a:bodyPr spcFirstLastPara="1" wrap="square" lIns="91425" tIns="91425" rIns="91425" bIns="91425" anchor="ctr" anchorCtr="0">
            <a:noAutofit/>
          </a:bodyPr>
          <a:lstStyle/>
          <a:p>
            <a:pPr>
              <a:buClr>
                <a:schemeClr val="accent6"/>
              </a:buClr>
              <a:buSzPts val="3600"/>
            </a:pPr>
            <a:r>
              <a:rPr lang="en-US" sz="2000">
                <a:solidFill>
                  <a:schemeClr val="accent6"/>
                </a:solidFill>
              </a:rPr>
              <a:t>Action Plan</a:t>
            </a:r>
          </a:p>
        </p:txBody>
      </p:sp>
    </p:spTree>
    <p:extLst>
      <p:ext uri="{BB962C8B-B14F-4D97-AF65-F5344CB8AC3E}">
        <p14:creationId xmlns:p14="http://schemas.microsoft.com/office/powerpoint/2010/main" val="2239938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down)">
                                      <p:cBhvr>
                                        <p:cTn id="11" dur="500"/>
                                        <p:tgtEl>
                                          <p:spTgt spid="3">
                                            <p:bg/>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bg/>
                                          </p:spTgt>
                                        </p:tgtEl>
                                        <p:attrNameLst>
                                          <p:attrName>style.visibility</p:attrName>
                                        </p:attrNameLst>
                                      </p:cBhvr>
                                      <p:to>
                                        <p:strVal val="visible"/>
                                      </p:to>
                                    </p:set>
                                    <p:animEffect transition="in" filter="wipe(down)">
                                      <p:cBhvr>
                                        <p:cTn id="23" dur="500"/>
                                        <p:tgtEl>
                                          <p:spTgt spid="13">
                                            <p:bg/>
                                          </p:spTgt>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wipe(down)">
                                      <p:cBhvr>
                                        <p:cTn id="30" dur="500"/>
                                        <p:tgtEl>
                                          <p:spTgt spid="13">
                                            <p:txEl>
                                              <p:pRg st="1" end="1"/>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Effect transition="in" filter="wipe(down)">
                                      <p:cBhvr>
                                        <p:cTn id="33" dur="500"/>
                                        <p:tgtEl>
                                          <p:spTgt spid="13">
                                            <p:txEl>
                                              <p:pRg st="2" end="2"/>
                                            </p:txEl>
                                          </p:spTgt>
                                        </p:tgtEl>
                                      </p:cBhvr>
                                    </p:animEffec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15">
                                            <p:bg/>
                                          </p:spTgt>
                                        </p:tgtEl>
                                        <p:attrNameLst>
                                          <p:attrName>style.visibility</p:attrName>
                                        </p:attrNameLst>
                                      </p:cBhvr>
                                      <p:to>
                                        <p:strVal val="visible"/>
                                      </p:to>
                                    </p:set>
                                    <p:animEffect transition="in" filter="wipe(down)">
                                      <p:cBhvr>
                                        <p:cTn id="37" dur="500"/>
                                        <p:tgtEl>
                                          <p:spTgt spid="15">
                                            <p:bg/>
                                          </p:spTgt>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wipe(down)">
                                      <p:cBhvr>
                                        <p:cTn id="41" dur="500"/>
                                        <p:tgtEl>
                                          <p:spTgt spid="15">
                                            <p:txEl>
                                              <p:pRg st="0" end="0"/>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5">
                                            <p:txEl>
                                              <p:pRg st="1" end="1"/>
                                            </p:txEl>
                                          </p:spTgt>
                                        </p:tgtEl>
                                        <p:attrNameLst>
                                          <p:attrName>style.visibility</p:attrName>
                                        </p:attrNameLst>
                                      </p:cBhvr>
                                      <p:to>
                                        <p:strVal val="visible"/>
                                      </p:to>
                                    </p:set>
                                    <p:animEffect transition="in" filter="wipe(down)">
                                      <p:cBhvr>
                                        <p:cTn id="44" dur="500"/>
                                        <p:tgtEl>
                                          <p:spTgt spid="15">
                                            <p:txEl>
                                              <p:pRg st="1" end="1"/>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5">
                                            <p:txEl>
                                              <p:pRg st="2" end="2"/>
                                            </p:txEl>
                                          </p:spTgt>
                                        </p:tgtEl>
                                        <p:attrNameLst>
                                          <p:attrName>style.visibility</p:attrName>
                                        </p:attrNameLst>
                                      </p:cBhvr>
                                      <p:to>
                                        <p:strVal val="visible"/>
                                      </p:to>
                                    </p:set>
                                    <p:animEffect transition="in" filter="wipe(down)">
                                      <p:cBhvr>
                                        <p:cTn id="47" dur="500"/>
                                        <p:tgtEl>
                                          <p:spTgt spid="15">
                                            <p:txEl>
                                              <p:pRg st="2" end="2"/>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5">
                                            <p:txEl>
                                              <p:pRg st="3" end="3"/>
                                            </p:txEl>
                                          </p:spTgt>
                                        </p:tgtEl>
                                        <p:attrNameLst>
                                          <p:attrName>style.visibility</p:attrName>
                                        </p:attrNameLst>
                                      </p:cBhvr>
                                      <p:to>
                                        <p:strVal val="visible"/>
                                      </p:to>
                                    </p:set>
                                    <p:animEffect transition="in" filter="wipe(down)">
                                      <p:cBhvr>
                                        <p:cTn id="50"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uiExpand="1" build="p" animBg="1"/>
      <p:bldP spid="15" grpId="0" uiExpand="1" build="p" animBg="1"/>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B083DA53-818F-EB3E-D63A-C5D204EEC17B}"/>
              </a:ext>
            </a:extLst>
          </p:cNvPr>
          <p:cNvSpPr>
            <a:spLocks noGrp="1"/>
          </p:cNvSpPr>
          <p:nvPr>
            <p:ph type="title"/>
          </p:nvPr>
        </p:nvSpPr>
        <p:spPr>
          <a:xfrm>
            <a:off x="2846475" y="363275"/>
            <a:ext cx="3450900" cy="572700"/>
          </a:xfrm>
          <a:noFill/>
          <a:ln w="25400">
            <a:gradFill>
              <a:gsLst>
                <a:gs pos="51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p>
            <a:pPr>
              <a:buSzPts val="3600"/>
            </a:pPr>
            <a:r>
              <a:rPr lang="en-US"/>
              <a:t>PRICING</a:t>
            </a:r>
          </a:p>
        </p:txBody>
      </p:sp>
      <p:sp>
        <p:nvSpPr>
          <p:cNvPr id="8" name="Subtitle 12">
            <a:extLst>
              <a:ext uri="{FF2B5EF4-FFF2-40B4-BE49-F238E27FC236}">
                <a16:creationId xmlns:a16="http://schemas.microsoft.com/office/drawing/2014/main" id="{2E4A01FB-5EE1-EEB6-DAA2-D805E5383E5F}"/>
              </a:ext>
            </a:extLst>
          </p:cNvPr>
          <p:cNvSpPr txBox="1">
            <a:spLocks/>
          </p:cNvSpPr>
          <p:nvPr/>
        </p:nvSpPr>
        <p:spPr>
          <a:xfrm>
            <a:off x="643583" y="1920403"/>
            <a:ext cx="4086072" cy="2287121"/>
          </a:xfrm>
          <a:prstGeom prst="rect">
            <a:avLst/>
          </a:prstGeom>
          <a:noFill/>
          <a:ln w="25400">
            <a:gradFill>
              <a:gsLst>
                <a:gs pos="0">
                  <a:schemeClr val="accent6">
                    <a:lumMod val="60000"/>
                    <a:lumOff val="40000"/>
                  </a:schemeClr>
                </a:gs>
                <a:gs pos="35000">
                  <a:schemeClr val="accent6">
                    <a:lumMod val="40000"/>
                    <a:lumOff val="60000"/>
                  </a:schemeClr>
                </a:gs>
                <a:gs pos="100000">
                  <a:schemeClr val="accent6">
                    <a:lumMod val="20000"/>
                    <a:lumOff val="80000"/>
                  </a:schemeClr>
                </a:gs>
              </a:gsLst>
              <a:lin ang="5400000" scaled="1"/>
            </a:gra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Open Sans"/>
              <a:buChar char="●"/>
              <a:defRPr sz="1200" b="0" i="0" u="none" strike="noStrike" cap="none">
                <a:solidFill>
                  <a:schemeClr val="dk2"/>
                </a:solidFill>
                <a:latin typeface="Open Sans"/>
                <a:ea typeface="Open Sans"/>
                <a:cs typeface="Open Sans"/>
                <a:sym typeface="Open Sans"/>
              </a:defRPr>
            </a:lvl1pPr>
            <a:lvl2pPr marL="914400" marR="0" lvl="1" indent="-317500" algn="ctr" rtl="0">
              <a:lnSpc>
                <a:spcPct val="115000"/>
              </a:lnSpc>
              <a:spcBef>
                <a:spcPts val="10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ctr"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ctr"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ctr"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ctr"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ctr"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ctr"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ctr"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algn="l"/>
            <a:r>
              <a:rPr lang="en-US" sz="1400" b="1"/>
              <a:t>Advertisement ($100 million per year)</a:t>
            </a:r>
          </a:p>
          <a:p>
            <a:pPr lvl="1" algn="l"/>
            <a:r>
              <a:rPr lang="en-US" sz="1050"/>
              <a:t>Channels of communication - Packaging (material/graphics/etc.), social media, and TV ads</a:t>
            </a:r>
          </a:p>
          <a:p>
            <a:pPr algn="l"/>
            <a:r>
              <a:rPr lang="en-US" sz="1400" b="1"/>
              <a:t>Price</a:t>
            </a:r>
          </a:p>
          <a:p>
            <a:pPr lvl="1" algn="l"/>
            <a:r>
              <a:rPr lang="en-US" sz="1050"/>
              <a:t>Using the mentioned strategies and keeping our costs in consideration, the </a:t>
            </a:r>
            <a:r>
              <a:rPr lang="en-US" sz="1050" b="1"/>
              <a:t>price per bag </a:t>
            </a:r>
            <a:r>
              <a:rPr lang="en-US" sz="1050"/>
              <a:t>would be: </a:t>
            </a:r>
            <a:r>
              <a:rPr lang="en-US" sz="1050" b="1"/>
              <a:t>$3 - $6 </a:t>
            </a:r>
            <a:r>
              <a:rPr lang="en-US" sz="1050"/>
              <a:t>(depending on size of the bag)</a:t>
            </a:r>
          </a:p>
          <a:p>
            <a:pPr algn="l"/>
            <a:endParaRPr lang="en-US" b="1"/>
          </a:p>
        </p:txBody>
      </p:sp>
      <p:pic>
        <p:nvPicPr>
          <p:cNvPr id="10" name="Picture 2" descr="Burger Rings | The Toastie Project">
            <a:extLst>
              <a:ext uri="{FF2B5EF4-FFF2-40B4-BE49-F238E27FC236}">
                <a16:creationId xmlns:a16="http://schemas.microsoft.com/office/drawing/2014/main" id="{703D3FAB-DC73-E357-F35C-53C006EB9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6119" y="1732408"/>
            <a:ext cx="3062210" cy="2572352"/>
          </a:xfrm>
          <a:prstGeom prst="rect">
            <a:avLst/>
          </a:prstGeom>
          <a:ln w="25400">
            <a:solidFill>
              <a:schemeClr val="accent6">
                <a:lumMod val="60000"/>
                <a:lumOff val="40000"/>
              </a:schemeClr>
            </a:solidFill>
          </a:ln>
          <a:effectLst>
            <a:outerShdw blurRad="184885" dist="63500" dir="5400000" algn="ctr"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1" name="Subtitle 11">
            <a:extLst>
              <a:ext uri="{FF2B5EF4-FFF2-40B4-BE49-F238E27FC236}">
                <a16:creationId xmlns:a16="http://schemas.microsoft.com/office/drawing/2014/main" id="{049BFD65-8C56-0176-5252-EAA15AFED52A}"/>
              </a:ext>
            </a:extLst>
          </p:cNvPr>
          <p:cNvSpPr>
            <a:spLocks noGrp="1"/>
          </p:cNvSpPr>
          <p:nvPr>
            <p:ph type="subTitle" idx="1"/>
          </p:nvPr>
        </p:nvSpPr>
        <p:spPr>
          <a:xfrm>
            <a:off x="3339951" y="935975"/>
            <a:ext cx="2463948" cy="436256"/>
          </a:xfrm>
          <a:noFill/>
          <a:ln w="25400">
            <a:gradFill>
              <a:gsLst>
                <a:gs pos="51000">
                  <a:schemeClr val="accent6">
                    <a:lumMod val="40000"/>
                    <a:lumOff val="60000"/>
                  </a:schemeClr>
                </a:gs>
                <a:gs pos="0">
                  <a:schemeClr val="accent6">
                    <a:lumMod val="60000"/>
                    <a:lumOff val="40000"/>
                  </a:schemeClr>
                </a:gs>
                <a:gs pos="100000">
                  <a:schemeClr val="accent6">
                    <a:lumMod val="20000"/>
                    <a:lumOff val="80000"/>
                  </a:schemeClr>
                </a:gs>
              </a:gsLst>
              <a:lin ang="5400000" scaled="1"/>
            </a:gradFill>
          </a:ln>
        </p:spPr>
        <p:txBody>
          <a:bodyPr spcFirstLastPara="1" wrap="square" lIns="91425" tIns="91425" rIns="91425" bIns="91425" anchor="ctr" anchorCtr="0">
            <a:noAutofit/>
          </a:bodyPr>
          <a:lstStyle/>
          <a:p>
            <a:pPr>
              <a:buClr>
                <a:schemeClr val="accent6"/>
              </a:buClr>
              <a:buSzPts val="3600"/>
            </a:pPr>
            <a:r>
              <a:rPr lang="en-US" sz="2000">
                <a:solidFill>
                  <a:schemeClr val="accent6"/>
                </a:solidFill>
              </a:rPr>
              <a:t>Action Plan </a:t>
            </a:r>
            <a:r>
              <a:rPr lang="en-US" sz="2000" err="1">
                <a:solidFill>
                  <a:schemeClr val="accent6"/>
                </a:solidFill>
              </a:rPr>
              <a:t>Con’t</a:t>
            </a:r>
            <a:r>
              <a:rPr lang="en-US" sz="2000">
                <a:solidFill>
                  <a:schemeClr val="accent6"/>
                </a:solidFill>
              </a:rPr>
              <a:t>.</a:t>
            </a:r>
          </a:p>
        </p:txBody>
      </p:sp>
    </p:spTree>
    <p:extLst>
      <p:ext uri="{BB962C8B-B14F-4D97-AF65-F5344CB8AC3E}">
        <p14:creationId xmlns:p14="http://schemas.microsoft.com/office/powerpoint/2010/main" val="2984840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bg/>
                                          </p:spTgt>
                                        </p:tgtEl>
                                        <p:attrNameLst>
                                          <p:attrName>style.visibility</p:attrName>
                                        </p:attrNameLst>
                                      </p:cBhvr>
                                      <p:to>
                                        <p:strVal val="visible"/>
                                      </p:to>
                                    </p:set>
                                    <p:animEffect transition="in" filter="wipe(down)">
                                      <p:cBhvr>
                                        <p:cTn id="11" dur="500"/>
                                        <p:tgtEl>
                                          <p:spTgt spid="11">
                                            <p:bg/>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wipe(down)">
                                      <p:cBhvr>
                                        <p:cTn id="14" dur="500"/>
                                        <p:tgtEl>
                                          <p:spTgt spid="11">
                                            <p:txEl>
                                              <p:pRg st="0" end="0"/>
                                            </p:txEl>
                                          </p:spTgt>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444FE72-D6E1-34AA-D67D-C421A16E8808}"/>
              </a:ext>
            </a:extLst>
          </p:cNvPr>
          <p:cNvSpPr>
            <a:spLocks noGrp="1"/>
          </p:cNvSpPr>
          <p:nvPr>
            <p:ph type="title"/>
          </p:nvPr>
        </p:nvSpPr>
        <p:spPr>
          <a:xfrm>
            <a:off x="2534583" y="363275"/>
            <a:ext cx="4074831" cy="567457"/>
          </a:xfrm>
          <a:noFill/>
          <a:ln w="25400">
            <a:gradFill>
              <a:gsLst>
                <a:gs pos="51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p>
            <a:pPr>
              <a:buSzPts val="3600"/>
            </a:pPr>
            <a:r>
              <a:rPr lang="en-US"/>
              <a:t>PROMOTION PLAN</a:t>
            </a:r>
          </a:p>
        </p:txBody>
      </p:sp>
      <p:sp>
        <p:nvSpPr>
          <p:cNvPr id="12" name="Subtitle 11">
            <a:extLst>
              <a:ext uri="{FF2B5EF4-FFF2-40B4-BE49-F238E27FC236}">
                <a16:creationId xmlns:a16="http://schemas.microsoft.com/office/drawing/2014/main" id="{7FAFA152-0D96-8A3A-E53A-6CF1E6BD64FF}"/>
              </a:ext>
            </a:extLst>
          </p:cNvPr>
          <p:cNvSpPr>
            <a:spLocks noGrp="1"/>
          </p:cNvSpPr>
          <p:nvPr>
            <p:ph type="subTitle" idx="1"/>
          </p:nvPr>
        </p:nvSpPr>
        <p:spPr>
          <a:xfrm>
            <a:off x="3798928" y="930732"/>
            <a:ext cx="1546139" cy="337654"/>
          </a:xfrm>
          <a:noFill/>
          <a:ln w="25400">
            <a:gradFill>
              <a:gsLst>
                <a:gs pos="51000">
                  <a:schemeClr val="accent6">
                    <a:lumMod val="40000"/>
                    <a:lumOff val="60000"/>
                  </a:schemeClr>
                </a:gs>
                <a:gs pos="0">
                  <a:schemeClr val="accent6">
                    <a:lumMod val="60000"/>
                    <a:lumOff val="40000"/>
                  </a:schemeClr>
                </a:gs>
                <a:gs pos="100000">
                  <a:schemeClr val="accent6">
                    <a:lumMod val="20000"/>
                    <a:lumOff val="80000"/>
                  </a:schemeClr>
                </a:gs>
              </a:gsLst>
              <a:lin ang="5400000" scaled="1"/>
            </a:gradFill>
          </a:ln>
        </p:spPr>
        <p:txBody>
          <a:bodyPr spcFirstLastPara="1" wrap="square" lIns="91425" tIns="91425" rIns="91425" bIns="91425" anchor="ctr" anchorCtr="0">
            <a:noAutofit/>
          </a:bodyPr>
          <a:lstStyle/>
          <a:p>
            <a:pPr>
              <a:buClr>
                <a:schemeClr val="accent6"/>
              </a:buClr>
              <a:buSzPts val="3600"/>
            </a:pPr>
            <a:r>
              <a:rPr lang="en-US" sz="2000">
                <a:solidFill>
                  <a:schemeClr val="accent6"/>
                </a:solidFill>
              </a:rPr>
              <a:t>Strategies</a:t>
            </a:r>
          </a:p>
        </p:txBody>
      </p:sp>
      <p:sp>
        <p:nvSpPr>
          <p:cNvPr id="13" name="Subtitle 12">
            <a:extLst>
              <a:ext uri="{FF2B5EF4-FFF2-40B4-BE49-F238E27FC236}">
                <a16:creationId xmlns:a16="http://schemas.microsoft.com/office/drawing/2014/main" id="{6BCAE0B4-5242-4C86-73D2-D28067A25D09}"/>
              </a:ext>
            </a:extLst>
          </p:cNvPr>
          <p:cNvSpPr>
            <a:spLocks noGrp="1"/>
          </p:cNvSpPr>
          <p:nvPr>
            <p:ph type="subTitle" idx="2"/>
          </p:nvPr>
        </p:nvSpPr>
        <p:spPr>
          <a:xfrm>
            <a:off x="3832074" y="1554313"/>
            <a:ext cx="3834000" cy="1980000"/>
          </a:xfrm>
          <a:ln w="25400">
            <a:gradFill>
              <a:gsLst>
                <a:gs pos="0">
                  <a:schemeClr val="accent6">
                    <a:lumMod val="60000"/>
                    <a:lumOff val="40000"/>
                  </a:schemeClr>
                </a:gs>
                <a:gs pos="35000">
                  <a:schemeClr val="accent6">
                    <a:lumMod val="40000"/>
                    <a:lumOff val="60000"/>
                  </a:schemeClr>
                </a:gs>
                <a:gs pos="100000">
                  <a:schemeClr val="accent6">
                    <a:lumMod val="20000"/>
                    <a:lumOff val="80000"/>
                  </a:schemeClr>
                </a:gs>
              </a:gsLst>
              <a:lin ang="5400000" scaled="1"/>
            </a:gradFill>
          </a:ln>
        </p:spPr>
        <p:txBody>
          <a:bodyPr/>
          <a:lstStyle/>
          <a:p>
            <a:pPr algn="l">
              <a:buClr>
                <a:srgbClr val="681A1A"/>
              </a:buClr>
            </a:pPr>
            <a:r>
              <a:rPr lang="en-US" b="1"/>
              <a:t>Create a Brand Personality</a:t>
            </a:r>
            <a:endParaRPr lang="en-US"/>
          </a:p>
          <a:p>
            <a:pPr lvl="1" algn="l">
              <a:lnSpc>
                <a:spcPct val="114999"/>
              </a:lnSpc>
              <a:buClr>
                <a:srgbClr val="892828"/>
              </a:buClr>
            </a:pPr>
            <a:r>
              <a:rPr lang="en-US" sz="1050"/>
              <a:t>Design </a:t>
            </a:r>
            <a:r>
              <a:rPr lang="en-US" sz="1050" b="1"/>
              <a:t>digital</a:t>
            </a:r>
            <a:r>
              <a:rPr lang="en-US" sz="1050"/>
              <a:t> and </a:t>
            </a:r>
            <a:r>
              <a:rPr lang="en-US" sz="1050" b="1"/>
              <a:t>physical</a:t>
            </a:r>
            <a:r>
              <a:rPr lang="en-US" sz="1050"/>
              <a:t> advertisements for Burger Rings</a:t>
            </a:r>
          </a:p>
          <a:p>
            <a:pPr lvl="1" algn="l">
              <a:lnSpc>
                <a:spcPct val="114999"/>
              </a:lnSpc>
              <a:buClr>
                <a:srgbClr val="892828"/>
              </a:buClr>
            </a:pPr>
            <a:r>
              <a:rPr lang="en-US" sz="1050"/>
              <a:t>Use </a:t>
            </a:r>
            <a:r>
              <a:rPr lang="en-US" sz="1050" b="1"/>
              <a:t>consistent</a:t>
            </a:r>
            <a:r>
              <a:rPr lang="en-US" sz="1050"/>
              <a:t> slogans and colors in advertisements to become </a:t>
            </a:r>
            <a:r>
              <a:rPr lang="en-US" sz="1050" b="1"/>
              <a:t>memorable</a:t>
            </a:r>
            <a:r>
              <a:rPr lang="en-US" sz="1050"/>
              <a:t> </a:t>
            </a:r>
            <a:endParaRPr lang="en-US"/>
          </a:p>
          <a:p>
            <a:pPr lvl="1" algn="l">
              <a:lnSpc>
                <a:spcPct val="114999"/>
              </a:lnSpc>
              <a:buClr>
                <a:srgbClr val="892828"/>
              </a:buClr>
            </a:pPr>
            <a:endParaRPr lang="en-US" sz="1200"/>
          </a:p>
        </p:txBody>
      </p:sp>
      <p:sp>
        <p:nvSpPr>
          <p:cNvPr id="15" name="Subtitle 14">
            <a:extLst>
              <a:ext uri="{FF2B5EF4-FFF2-40B4-BE49-F238E27FC236}">
                <a16:creationId xmlns:a16="http://schemas.microsoft.com/office/drawing/2014/main" id="{4EA6D7E9-7A6A-1B66-4B5B-DBB7E6CB5077}"/>
              </a:ext>
            </a:extLst>
          </p:cNvPr>
          <p:cNvSpPr>
            <a:spLocks noGrp="1"/>
          </p:cNvSpPr>
          <p:nvPr>
            <p:ph type="subTitle" idx="4"/>
          </p:nvPr>
        </p:nvSpPr>
        <p:spPr>
          <a:xfrm>
            <a:off x="4736848" y="3047142"/>
            <a:ext cx="3834000" cy="1980000"/>
          </a:xfrm>
          <a:solidFill>
            <a:schemeClr val="lt1"/>
          </a:solidFill>
          <a:ln w="25400">
            <a:gradFill>
              <a:gsLst>
                <a:gs pos="0">
                  <a:schemeClr val="accent6">
                    <a:lumMod val="20000"/>
                    <a:lumOff val="80000"/>
                  </a:schemeClr>
                </a:gs>
                <a:gs pos="65000">
                  <a:schemeClr val="accent6">
                    <a:lumMod val="40000"/>
                    <a:lumOff val="60000"/>
                  </a:schemeClr>
                </a:gs>
                <a:gs pos="100000">
                  <a:schemeClr val="accent6">
                    <a:lumMod val="60000"/>
                    <a:lumOff val="40000"/>
                  </a:schemeClr>
                </a:gs>
              </a:gsLst>
              <a:lin ang="5400000" scaled="1"/>
            </a:gradFill>
          </a:ln>
        </p:spPr>
        <p:txBody>
          <a:bodyPr/>
          <a:lstStyle/>
          <a:p>
            <a:pPr algn="l"/>
            <a:r>
              <a:rPr lang="en-US" b="1"/>
              <a:t>Engage Target Market</a:t>
            </a:r>
            <a:endParaRPr lang="en-US"/>
          </a:p>
          <a:p>
            <a:pPr lvl="1" algn="l">
              <a:lnSpc>
                <a:spcPct val="114999"/>
              </a:lnSpc>
            </a:pPr>
            <a:r>
              <a:rPr lang="en-US" sz="1050"/>
              <a:t>Use </a:t>
            </a:r>
            <a:r>
              <a:rPr lang="en-US" sz="1050" b="1"/>
              <a:t>online</a:t>
            </a:r>
            <a:r>
              <a:rPr lang="en-US" sz="1050"/>
              <a:t> advertisements to reach the target consumers (using ads and </a:t>
            </a:r>
            <a:r>
              <a:rPr lang="en-US" sz="1050" b="1"/>
              <a:t>social media </a:t>
            </a:r>
            <a:r>
              <a:rPr lang="en-US" sz="1050"/>
              <a:t>accounts)</a:t>
            </a:r>
          </a:p>
          <a:p>
            <a:pPr lvl="1" algn="l">
              <a:lnSpc>
                <a:spcPct val="114999"/>
              </a:lnSpc>
            </a:pPr>
            <a:r>
              <a:rPr lang="en-US" sz="1050"/>
              <a:t>Advertise in similar channels to competitors to </a:t>
            </a:r>
            <a:r>
              <a:rPr lang="en-US" sz="1050" b="1"/>
              <a:t>capture</a:t>
            </a:r>
            <a:r>
              <a:rPr lang="en-US" sz="1050"/>
              <a:t> consumer </a:t>
            </a:r>
            <a:r>
              <a:rPr lang="en-US" sz="1050" b="1"/>
              <a:t>interest</a:t>
            </a:r>
            <a:r>
              <a:rPr lang="en-US" sz="1050"/>
              <a:t> in Burger Rings</a:t>
            </a:r>
          </a:p>
        </p:txBody>
      </p:sp>
      <p:pic>
        <p:nvPicPr>
          <p:cNvPr id="3" name="Picture 6" descr="Icon&#10;&#10;Description automatically generated">
            <a:extLst>
              <a:ext uri="{FF2B5EF4-FFF2-40B4-BE49-F238E27FC236}">
                <a16:creationId xmlns:a16="http://schemas.microsoft.com/office/drawing/2014/main" id="{E6EC0D63-2803-7F6B-5D87-B85B22BC3D9C}"/>
              </a:ext>
            </a:extLst>
          </p:cNvPr>
          <p:cNvPicPr>
            <a:picLocks noChangeAspect="1" noChangeArrowheads="1"/>
          </p:cNvPicPr>
          <p:nvPr/>
        </p:nvPicPr>
        <p:blipFill>
          <a:blip r:embed="rId3"/>
          <a:srcRect/>
          <a:stretch>
            <a:fillRect/>
          </a:stretch>
        </p:blipFill>
        <p:spPr bwMode="auto">
          <a:xfrm>
            <a:off x="673589" y="1694093"/>
            <a:ext cx="2706098" cy="2706098"/>
          </a:xfrm>
          <a:prstGeom prst="rect">
            <a:avLst/>
          </a:prstGeom>
          <a:ln w="25400">
            <a:solidFill>
              <a:schemeClr val="accent6">
                <a:lumMod val="60000"/>
                <a:lumOff val="40000"/>
              </a:schemeClr>
            </a:solidFill>
          </a:ln>
          <a:effectLst>
            <a:outerShdw blurRad="184885" dist="63500" dir="5400000" algn="ctr"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753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bg/>
                                          </p:spTgt>
                                        </p:tgtEl>
                                        <p:attrNameLst>
                                          <p:attrName>style.visibility</p:attrName>
                                        </p:attrNameLst>
                                      </p:cBhvr>
                                      <p:to>
                                        <p:strVal val="visible"/>
                                      </p:to>
                                    </p:set>
                                    <p:animEffect transition="in" filter="wipe(down)">
                                      <p:cBhvr>
                                        <p:cTn id="11" dur="500"/>
                                        <p:tgtEl>
                                          <p:spTgt spid="12">
                                            <p:bg/>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wipe(down)">
                                      <p:cBhvr>
                                        <p:cTn id="14" dur="500"/>
                                        <p:tgtEl>
                                          <p:spTgt spid="12">
                                            <p:txEl>
                                              <p:pRg st="0" end="0"/>
                                            </p:txEl>
                                          </p:spTgt>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bg/>
                                          </p:spTgt>
                                        </p:tgtEl>
                                        <p:attrNameLst>
                                          <p:attrName>style.visibility</p:attrName>
                                        </p:attrNameLst>
                                      </p:cBhvr>
                                      <p:to>
                                        <p:strVal val="visible"/>
                                      </p:to>
                                    </p:set>
                                    <p:animEffect transition="in" filter="wipe(down)">
                                      <p:cBhvr>
                                        <p:cTn id="23" dur="500"/>
                                        <p:tgtEl>
                                          <p:spTgt spid="13">
                                            <p:bg/>
                                          </p:spTgt>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wipe(down)">
                                      <p:cBhvr>
                                        <p:cTn id="30" dur="500"/>
                                        <p:tgtEl>
                                          <p:spTgt spid="13">
                                            <p:txEl>
                                              <p:pRg st="1" end="1"/>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Effect transition="in" filter="wipe(down)">
                                      <p:cBhvr>
                                        <p:cTn id="33" dur="500"/>
                                        <p:tgtEl>
                                          <p:spTgt spid="13">
                                            <p:txEl>
                                              <p:pRg st="2" end="2"/>
                                            </p:txEl>
                                          </p:spTgt>
                                        </p:tgtEl>
                                      </p:cBhvr>
                                    </p:animEffec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15">
                                            <p:bg/>
                                          </p:spTgt>
                                        </p:tgtEl>
                                        <p:attrNameLst>
                                          <p:attrName>style.visibility</p:attrName>
                                        </p:attrNameLst>
                                      </p:cBhvr>
                                      <p:to>
                                        <p:strVal val="visible"/>
                                      </p:to>
                                    </p:set>
                                    <p:animEffect transition="in" filter="wipe(down)">
                                      <p:cBhvr>
                                        <p:cTn id="37" dur="500"/>
                                        <p:tgtEl>
                                          <p:spTgt spid="15">
                                            <p:bg/>
                                          </p:spTgt>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wipe(down)">
                                      <p:cBhvr>
                                        <p:cTn id="41" dur="500"/>
                                        <p:tgtEl>
                                          <p:spTgt spid="15">
                                            <p:txEl>
                                              <p:pRg st="0" end="0"/>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5">
                                            <p:txEl>
                                              <p:pRg st="1" end="1"/>
                                            </p:txEl>
                                          </p:spTgt>
                                        </p:tgtEl>
                                        <p:attrNameLst>
                                          <p:attrName>style.visibility</p:attrName>
                                        </p:attrNameLst>
                                      </p:cBhvr>
                                      <p:to>
                                        <p:strVal val="visible"/>
                                      </p:to>
                                    </p:set>
                                    <p:animEffect transition="in" filter="wipe(down)">
                                      <p:cBhvr>
                                        <p:cTn id="44" dur="500"/>
                                        <p:tgtEl>
                                          <p:spTgt spid="15">
                                            <p:txEl>
                                              <p:pRg st="1" end="1"/>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5">
                                            <p:txEl>
                                              <p:pRg st="2" end="2"/>
                                            </p:txEl>
                                          </p:spTgt>
                                        </p:tgtEl>
                                        <p:attrNameLst>
                                          <p:attrName>style.visibility</p:attrName>
                                        </p:attrNameLst>
                                      </p:cBhvr>
                                      <p:to>
                                        <p:strVal val="visible"/>
                                      </p:to>
                                    </p:set>
                                    <p:animEffect transition="in" filter="wipe(down)">
                                      <p:cBhvr>
                                        <p:cTn id="4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uiExpand="1" build="p" animBg="1"/>
      <p:bldP spid="13" grpId="0" uiExpand="1" build="p" animBg="1"/>
      <p:bldP spid="15"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444FE72-D6E1-34AA-D67D-C421A16E8808}"/>
              </a:ext>
            </a:extLst>
          </p:cNvPr>
          <p:cNvSpPr>
            <a:spLocks noGrp="1"/>
          </p:cNvSpPr>
          <p:nvPr>
            <p:ph type="title"/>
          </p:nvPr>
        </p:nvSpPr>
        <p:spPr>
          <a:xfrm>
            <a:off x="2534584" y="363275"/>
            <a:ext cx="4074831" cy="567457"/>
          </a:xfrm>
          <a:noFill/>
          <a:ln w="25400">
            <a:gradFill>
              <a:gsLst>
                <a:gs pos="51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p>
            <a:pPr>
              <a:buSzPts val="3600"/>
            </a:pPr>
            <a:r>
              <a:rPr lang="en-US"/>
              <a:t>PROMOTION PLAN</a:t>
            </a:r>
          </a:p>
        </p:txBody>
      </p:sp>
      <p:sp>
        <p:nvSpPr>
          <p:cNvPr id="12" name="Subtitle 11">
            <a:extLst>
              <a:ext uri="{FF2B5EF4-FFF2-40B4-BE49-F238E27FC236}">
                <a16:creationId xmlns:a16="http://schemas.microsoft.com/office/drawing/2014/main" id="{7FAFA152-0D96-8A3A-E53A-6CF1E6BD64FF}"/>
              </a:ext>
            </a:extLst>
          </p:cNvPr>
          <p:cNvSpPr>
            <a:spLocks noGrp="1"/>
          </p:cNvSpPr>
          <p:nvPr>
            <p:ph type="subTitle" idx="1"/>
          </p:nvPr>
        </p:nvSpPr>
        <p:spPr>
          <a:xfrm>
            <a:off x="3657366" y="930732"/>
            <a:ext cx="1829266" cy="332411"/>
          </a:xfrm>
          <a:noFill/>
          <a:ln w="25400">
            <a:gradFill>
              <a:gsLst>
                <a:gs pos="51000">
                  <a:schemeClr val="accent6">
                    <a:lumMod val="40000"/>
                    <a:lumOff val="60000"/>
                  </a:schemeClr>
                </a:gs>
                <a:gs pos="0">
                  <a:schemeClr val="accent6">
                    <a:lumMod val="60000"/>
                    <a:lumOff val="40000"/>
                  </a:schemeClr>
                </a:gs>
                <a:gs pos="100000">
                  <a:schemeClr val="accent6">
                    <a:lumMod val="20000"/>
                    <a:lumOff val="80000"/>
                  </a:schemeClr>
                </a:gs>
              </a:gsLst>
              <a:lin ang="5400000" scaled="1"/>
            </a:gradFill>
          </a:ln>
        </p:spPr>
        <p:txBody>
          <a:bodyPr spcFirstLastPara="1" wrap="square" lIns="91425" tIns="91425" rIns="91425" bIns="91425" anchor="ctr" anchorCtr="0">
            <a:noAutofit/>
          </a:bodyPr>
          <a:lstStyle/>
          <a:p>
            <a:pPr>
              <a:buClr>
                <a:schemeClr val="accent6"/>
              </a:buClr>
              <a:buSzPts val="3600"/>
            </a:pPr>
            <a:r>
              <a:rPr lang="en-US" sz="2000">
                <a:solidFill>
                  <a:schemeClr val="accent6"/>
                </a:solidFill>
              </a:rPr>
              <a:t>Action Plan</a:t>
            </a:r>
          </a:p>
        </p:txBody>
      </p:sp>
      <p:sp>
        <p:nvSpPr>
          <p:cNvPr id="13" name="Subtitle 12">
            <a:extLst>
              <a:ext uri="{FF2B5EF4-FFF2-40B4-BE49-F238E27FC236}">
                <a16:creationId xmlns:a16="http://schemas.microsoft.com/office/drawing/2014/main" id="{6BCAE0B4-5242-4C86-73D2-D28067A25D09}"/>
              </a:ext>
            </a:extLst>
          </p:cNvPr>
          <p:cNvSpPr>
            <a:spLocks noGrp="1"/>
          </p:cNvSpPr>
          <p:nvPr>
            <p:ph type="subTitle" idx="2"/>
          </p:nvPr>
        </p:nvSpPr>
        <p:spPr>
          <a:xfrm>
            <a:off x="3832074" y="1554313"/>
            <a:ext cx="3834000" cy="1980000"/>
          </a:xfrm>
          <a:ln w="25400">
            <a:gradFill>
              <a:gsLst>
                <a:gs pos="0">
                  <a:schemeClr val="accent6">
                    <a:lumMod val="60000"/>
                    <a:lumOff val="40000"/>
                  </a:schemeClr>
                </a:gs>
                <a:gs pos="35000">
                  <a:schemeClr val="accent6">
                    <a:lumMod val="40000"/>
                    <a:lumOff val="60000"/>
                  </a:schemeClr>
                </a:gs>
                <a:gs pos="100000">
                  <a:schemeClr val="accent6">
                    <a:lumMod val="20000"/>
                    <a:lumOff val="80000"/>
                  </a:schemeClr>
                </a:gs>
              </a:gsLst>
              <a:lin ang="5400000" scaled="1"/>
            </a:gradFill>
          </a:ln>
        </p:spPr>
        <p:txBody>
          <a:bodyPr/>
          <a:lstStyle/>
          <a:p>
            <a:pPr algn="l">
              <a:buClr>
                <a:srgbClr val="681A1A"/>
              </a:buClr>
            </a:pPr>
            <a:r>
              <a:rPr lang="en-US" b="1"/>
              <a:t>Develop Digital and Physical Advertisements</a:t>
            </a:r>
          </a:p>
          <a:p>
            <a:pPr lvl="1" algn="l">
              <a:lnSpc>
                <a:spcPct val="114999"/>
              </a:lnSpc>
              <a:buClr>
                <a:srgbClr val="892828"/>
              </a:buClr>
            </a:pPr>
            <a:r>
              <a:rPr lang="en-US" sz="1050"/>
              <a:t>Create video advertisements for television and streaming services</a:t>
            </a:r>
          </a:p>
          <a:p>
            <a:pPr lvl="1" algn="l">
              <a:lnSpc>
                <a:spcPct val="114999"/>
              </a:lnSpc>
              <a:buClr>
                <a:srgbClr val="892828"/>
              </a:buClr>
            </a:pPr>
            <a:r>
              <a:rPr lang="en-US" sz="1050"/>
              <a:t>Create static advertisements for physical display (billboards and in stores) as well as digital advertising on social media</a:t>
            </a:r>
            <a:endParaRPr lang="en-US"/>
          </a:p>
          <a:p>
            <a:pPr lvl="1" algn="l">
              <a:lnSpc>
                <a:spcPct val="114999"/>
              </a:lnSpc>
              <a:buClr>
                <a:srgbClr val="892828"/>
              </a:buClr>
            </a:pPr>
            <a:endParaRPr lang="en-US" sz="1200"/>
          </a:p>
        </p:txBody>
      </p:sp>
      <p:sp>
        <p:nvSpPr>
          <p:cNvPr id="15" name="Subtitle 14">
            <a:extLst>
              <a:ext uri="{FF2B5EF4-FFF2-40B4-BE49-F238E27FC236}">
                <a16:creationId xmlns:a16="http://schemas.microsoft.com/office/drawing/2014/main" id="{4EA6D7E9-7A6A-1B66-4B5B-DBB7E6CB5077}"/>
              </a:ext>
            </a:extLst>
          </p:cNvPr>
          <p:cNvSpPr>
            <a:spLocks noGrp="1"/>
          </p:cNvSpPr>
          <p:nvPr>
            <p:ph type="subTitle" idx="4"/>
          </p:nvPr>
        </p:nvSpPr>
        <p:spPr>
          <a:xfrm>
            <a:off x="4736848" y="3047142"/>
            <a:ext cx="3834000" cy="1980000"/>
          </a:xfrm>
          <a:solidFill>
            <a:schemeClr val="lt1"/>
          </a:solidFill>
          <a:ln w="25400">
            <a:gradFill>
              <a:gsLst>
                <a:gs pos="0">
                  <a:schemeClr val="accent6">
                    <a:lumMod val="20000"/>
                    <a:lumOff val="80000"/>
                  </a:schemeClr>
                </a:gs>
                <a:gs pos="65000">
                  <a:schemeClr val="accent6">
                    <a:lumMod val="40000"/>
                    <a:lumOff val="60000"/>
                  </a:schemeClr>
                </a:gs>
                <a:gs pos="100000">
                  <a:schemeClr val="accent6">
                    <a:lumMod val="60000"/>
                    <a:lumOff val="40000"/>
                  </a:schemeClr>
                </a:gs>
              </a:gsLst>
              <a:lin ang="5400000" scaled="1"/>
            </a:gradFill>
          </a:ln>
        </p:spPr>
        <p:txBody>
          <a:bodyPr/>
          <a:lstStyle/>
          <a:p>
            <a:pPr algn="l"/>
            <a:r>
              <a:rPr lang="en-US" b="1"/>
              <a:t>Create Brand Social Media Accounts</a:t>
            </a:r>
            <a:endParaRPr lang="en-US"/>
          </a:p>
          <a:p>
            <a:pPr lvl="1" algn="l">
              <a:lnSpc>
                <a:spcPct val="114999"/>
              </a:lnSpc>
            </a:pPr>
            <a:r>
              <a:rPr lang="en-US" sz="1050"/>
              <a:t>Create official social media accounts for Burger Rings across various popular platforms (Instagram, Twitter, </a:t>
            </a:r>
            <a:r>
              <a:rPr lang="en-US" sz="1050" err="1"/>
              <a:t>Tiktok</a:t>
            </a:r>
            <a:r>
              <a:rPr lang="en-US" sz="1050"/>
              <a:t>)</a:t>
            </a:r>
          </a:p>
          <a:p>
            <a:pPr lvl="1" algn="l">
              <a:lnSpc>
                <a:spcPct val="114999"/>
              </a:lnSpc>
            </a:pPr>
            <a:r>
              <a:rPr lang="en-US" sz="1050"/>
              <a:t>Interact with the community to reach both potential customers and previous customers to build an accessible brand that can be reached by consumers</a:t>
            </a:r>
          </a:p>
        </p:txBody>
      </p:sp>
      <p:pic>
        <p:nvPicPr>
          <p:cNvPr id="14" name="Picture 6">
            <a:extLst>
              <a:ext uri="{FF2B5EF4-FFF2-40B4-BE49-F238E27FC236}">
                <a16:creationId xmlns:a16="http://schemas.microsoft.com/office/drawing/2014/main" id="{A7AE47BF-3A90-3483-1A72-DC78EF5F4F9F}"/>
              </a:ext>
            </a:extLst>
          </p:cNvPr>
          <p:cNvPicPr>
            <a:picLocks noChangeAspect="1" noChangeArrowheads="1"/>
          </p:cNvPicPr>
          <p:nvPr/>
        </p:nvPicPr>
        <p:blipFill>
          <a:blip r:embed="rId3"/>
          <a:srcRect/>
          <a:stretch>
            <a:fillRect/>
          </a:stretch>
        </p:blipFill>
        <p:spPr bwMode="auto">
          <a:xfrm>
            <a:off x="673589" y="1694093"/>
            <a:ext cx="2706098" cy="2706098"/>
          </a:xfrm>
          <a:prstGeom prst="rect">
            <a:avLst/>
          </a:prstGeom>
          <a:ln w="25400">
            <a:solidFill>
              <a:schemeClr val="accent6">
                <a:lumMod val="60000"/>
                <a:lumOff val="40000"/>
              </a:schemeClr>
            </a:solidFill>
          </a:ln>
          <a:effectLst>
            <a:outerShdw blurRad="184885" dist="63500" dir="5400000" algn="ctr"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719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bg/>
                                          </p:spTgt>
                                        </p:tgtEl>
                                        <p:attrNameLst>
                                          <p:attrName>style.visibility</p:attrName>
                                        </p:attrNameLst>
                                      </p:cBhvr>
                                      <p:to>
                                        <p:strVal val="visible"/>
                                      </p:to>
                                    </p:set>
                                    <p:animEffect transition="in" filter="wipe(down)">
                                      <p:cBhvr>
                                        <p:cTn id="11" dur="500"/>
                                        <p:tgtEl>
                                          <p:spTgt spid="12">
                                            <p:bg/>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wipe(down)">
                                      <p:cBhvr>
                                        <p:cTn id="14" dur="500"/>
                                        <p:tgtEl>
                                          <p:spTgt spid="12">
                                            <p:txEl>
                                              <p:pRg st="0" end="0"/>
                                            </p:txEl>
                                          </p:spTgt>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bg/>
                                          </p:spTgt>
                                        </p:tgtEl>
                                        <p:attrNameLst>
                                          <p:attrName>style.visibility</p:attrName>
                                        </p:attrNameLst>
                                      </p:cBhvr>
                                      <p:to>
                                        <p:strVal val="visible"/>
                                      </p:to>
                                    </p:set>
                                    <p:animEffect transition="in" filter="wipe(down)">
                                      <p:cBhvr>
                                        <p:cTn id="23" dur="500"/>
                                        <p:tgtEl>
                                          <p:spTgt spid="13">
                                            <p:bg/>
                                          </p:spTgt>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wipe(down)">
                                      <p:cBhvr>
                                        <p:cTn id="30" dur="500"/>
                                        <p:tgtEl>
                                          <p:spTgt spid="13">
                                            <p:txEl>
                                              <p:pRg st="1" end="1"/>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Effect transition="in" filter="wipe(down)">
                                      <p:cBhvr>
                                        <p:cTn id="33" dur="500"/>
                                        <p:tgtEl>
                                          <p:spTgt spid="13">
                                            <p:txEl>
                                              <p:pRg st="2" end="2"/>
                                            </p:txEl>
                                          </p:spTgt>
                                        </p:tgtEl>
                                      </p:cBhvr>
                                    </p:animEffec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15">
                                            <p:bg/>
                                          </p:spTgt>
                                        </p:tgtEl>
                                        <p:attrNameLst>
                                          <p:attrName>style.visibility</p:attrName>
                                        </p:attrNameLst>
                                      </p:cBhvr>
                                      <p:to>
                                        <p:strVal val="visible"/>
                                      </p:to>
                                    </p:set>
                                    <p:animEffect transition="in" filter="wipe(down)">
                                      <p:cBhvr>
                                        <p:cTn id="37" dur="500"/>
                                        <p:tgtEl>
                                          <p:spTgt spid="15">
                                            <p:bg/>
                                          </p:spTgt>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wipe(down)">
                                      <p:cBhvr>
                                        <p:cTn id="41" dur="500"/>
                                        <p:tgtEl>
                                          <p:spTgt spid="15">
                                            <p:txEl>
                                              <p:pRg st="0" end="0"/>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5">
                                            <p:txEl>
                                              <p:pRg st="1" end="1"/>
                                            </p:txEl>
                                          </p:spTgt>
                                        </p:tgtEl>
                                        <p:attrNameLst>
                                          <p:attrName>style.visibility</p:attrName>
                                        </p:attrNameLst>
                                      </p:cBhvr>
                                      <p:to>
                                        <p:strVal val="visible"/>
                                      </p:to>
                                    </p:set>
                                    <p:animEffect transition="in" filter="wipe(down)">
                                      <p:cBhvr>
                                        <p:cTn id="44" dur="500"/>
                                        <p:tgtEl>
                                          <p:spTgt spid="15">
                                            <p:txEl>
                                              <p:pRg st="1" end="1"/>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5">
                                            <p:txEl>
                                              <p:pRg st="2" end="2"/>
                                            </p:txEl>
                                          </p:spTgt>
                                        </p:tgtEl>
                                        <p:attrNameLst>
                                          <p:attrName>style.visibility</p:attrName>
                                        </p:attrNameLst>
                                      </p:cBhvr>
                                      <p:to>
                                        <p:strVal val="visible"/>
                                      </p:to>
                                    </p:set>
                                    <p:animEffect transition="in" filter="wipe(down)">
                                      <p:cBhvr>
                                        <p:cTn id="4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uiExpand="1" build="p" animBg="1"/>
      <p:bldP spid="13" grpId="0" uiExpand="1" build="p" animBg="1"/>
      <p:bldP spid="15"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4"/>
          <p:cNvSpPr txBox="1">
            <a:spLocks noGrp="1"/>
          </p:cNvSpPr>
          <p:nvPr>
            <p:ph type="title"/>
          </p:nvPr>
        </p:nvSpPr>
        <p:spPr>
          <a:xfrm>
            <a:off x="2133600" y="1844567"/>
            <a:ext cx="6379908" cy="2676634"/>
          </a:xfrm>
          <a:prstGeom prst="rect">
            <a:avLst/>
          </a:prstGeom>
          <a:ln w="25400">
            <a:gradFill>
              <a:gsLst>
                <a:gs pos="50000">
                  <a:schemeClr val="accent6">
                    <a:lumMod val="60000"/>
                    <a:lumOff val="40000"/>
                  </a:schemeClr>
                </a:gs>
                <a:gs pos="0">
                  <a:schemeClr val="accent6">
                    <a:lumMod val="40000"/>
                    <a:lumOff val="60000"/>
                  </a:schemeClr>
                </a:gs>
                <a:gs pos="100000">
                  <a:schemeClr val="accent6">
                    <a:lumMod val="75000"/>
                  </a:schemeClr>
                </a:gs>
              </a:gsLst>
              <a:lin ang="5400000" scaled="1"/>
            </a:grad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solidFill>
                  <a:schemeClr val="tx2"/>
                </a:solidFill>
              </a:rPr>
              <a:t>“Ringing in the flavor”</a:t>
            </a:r>
            <a:br>
              <a:rPr lang="en-US" sz="3000">
                <a:solidFill>
                  <a:schemeClr val="tx2"/>
                </a:solidFill>
              </a:rPr>
            </a:br>
            <a:br>
              <a:rPr lang="en-US" sz="3000">
                <a:solidFill>
                  <a:schemeClr val="tx2"/>
                </a:solidFill>
              </a:rPr>
            </a:br>
            <a:r>
              <a:rPr lang="en-US" sz="2000" b="0"/>
              <a:t>We wanted to express the feature that makes us different by emphasizing the </a:t>
            </a:r>
            <a:r>
              <a:rPr lang="en-US" sz="2000"/>
              <a:t>flavor</a:t>
            </a:r>
            <a:r>
              <a:rPr lang="en-US" sz="2000" b="0"/>
              <a:t> of Burger Rings while playing off the word </a:t>
            </a:r>
            <a:r>
              <a:rPr lang="en-US" sz="2000"/>
              <a:t>“ring”</a:t>
            </a:r>
            <a:endParaRPr sz="3000"/>
          </a:p>
        </p:txBody>
      </p:sp>
      <p:sp>
        <p:nvSpPr>
          <p:cNvPr id="499" name="Google Shape;499;p34"/>
          <p:cNvSpPr txBox="1">
            <a:spLocks noGrp="1"/>
          </p:cNvSpPr>
          <p:nvPr>
            <p:ph type="title" idx="2"/>
          </p:nvPr>
        </p:nvSpPr>
        <p:spPr>
          <a:xfrm>
            <a:off x="630492" y="360150"/>
            <a:ext cx="3681821" cy="1677538"/>
          </a:xfrm>
          <a:prstGeom prst="rect">
            <a:avLst/>
          </a:prstGeom>
          <a:ln w="25400">
            <a:gradFill>
              <a:gsLst>
                <a:gs pos="0">
                  <a:schemeClr val="accent6">
                    <a:lumMod val="75000"/>
                  </a:schemeClr>
                </a:gs>
                <a:gs pos="50000">
                  <a:schemeClr val="accent6">
                    <a:lumMod val="60000"/>
                    <a:lumOff val="40000"/>
                  </a:schemeClr>
                </a:gs>
                <a:gs pos="99000">
                  <a:schemeClr val="accent6">
                    <a:lumMod val="40000"/>
                    <a:lumOff val="60000"/>
                  </a:schemeClr>
                </a:gs>
              </a:gsLst>
              <a:lin ang="5400000" scaled="1"/>
            </a:gradFill>
            <a:extLst>
              <a:ext uri="{C807C97D-BFC1-408E-A445-0C87EB9F89A2}">
                <ask:lineSketchStyleProps xmlns:ask="http://schemas.microsoft.com/office/drawing/2018/sketchyshapes" sd="1219033472">
                  <a:custGeom>
                    <a:avLst/>
                    <a:gdLst>
                      <a:gd name="connsiteX0" fmla="*/ 0 w 4792924"/>
                      <a:gd name="connsiteY0" fmla="*/ 0 h 978300"/>
                      <a:gd name="connsiteX1" fmla="*/ 4792924 w 4792924"/>
                      <a:gd name="connsiteY1" fmla="*/ 0 h 978300"/>
                      <a:gd name="connsiteX2" fmla="*/ 4792924 w 4792924"/>
                      <a:gd name="connsiteY2" fmla="*/ 978300 h 978300"/>
                      <a:gd name="connsiteX3" fmla="*/ 0 w 4792924"/>
                      <a:gd name="connsiteY3" fmla="*/ 978300 h 978300"/>
                      <a:gd name="connsiteX4" fmla="*/ 0 w 4792924"/>
                      <a:gd name="connsiteY4" fmla="*/ 0 h 97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924" h="978300" extrusionOk="0">
                        <a:moveTo>
                          <a:pt x="0" y="0"/>
                        </a:moveTo>
                        <a:cubicBezTo>
                          <a:pt x="2031630" y="118645"/>
                          <a:pt x="3127116" y="116012"/>
                          <a:pt x="4792924" y="0"/>
                        </a:cubicBezTo>
                        <a:cubicBezTo>
                          <a:pt x="4860505" y="118722"/>
                          <a:pt x="4719110" y="738234"/>
                          <a:pt x="4792924" y="978300"/>
                        </a:cubicBezTo>
                        <a:cubicBezTo>
                          <a:pt x="4237225" y="1112900"/>
                          <a:pt x="828003" y="821104"/>
                          <a:pt x="0" y="978300"/>
                        </a:cubicBezTo>
                        <a:cubicBezTo>
                          <a:pt x="36126" y="562897"/>
                          <a:pt x="-55727" y="355147"/>
                          <a:pt x="0" y="0"/>
                        </a:cubicBezTo>
                        <a:close/>
                      </a:path>
                    </a:pathLst>
                  </a:custGeom>
                  <ask:type>
                    <ask:lineSketchNone/>
                  </ask:type>
                </ask:lineSketchStyleProps>
              </a:ext>
            </a:extLst>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a:t>Burger Rings’ Slogan</a:t>
            </a:r>
            <a:endParaRPr sz="3600"/>
          </a:p>
        </p:txBody>
      </p:sp>
    </p:spTree>
    <p:extLst>
      <p:ext uri="{BB962C8B-B14F-4D97-AF65-F5344CB8AC3E}">
        <p14:creationId xmlns:p14="http://schemas.microsoft.com/office/powerpoint/2010/main" val="2734826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9"/>
                                        </p:tgtEl>
                                        <p:attrNameLst>
                                          <p:attrName>style.visibility</p:attrName>
                                        </p:attrNameLst>
                                      </p:cBhvr>
                                      <p:to>
                                        <p:strVal val="visible"/>
                                      </p:to>
                                    </p:set>
                                    <p:animEffect transition="in" filter="blinds(horizontal)">
                                      <p:cBhvr>
                                        <p:cTn id="7" dur="500"/>
                                        <p:tgtEl>
                                          <p:spTgt spid="49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98"/>
                                        </p:tgtEl>
                                        <p:attrNameLst>
                                          <p:attrName>style.visibility</p:attrName>
                                        </p:attrNameLst>
                                      </p:cBhvr>
                                      <p:to>
                                        <p:strVal val="visible"/>
                                      </p:to>
                                    </p:set>
                                    <p:animEffect transition="in" filter="blinds(horizontal)">
                                      <p:cBhvr>
                                        <p:cTn id="10" dur="500"/>
                                        <p:tgtEl>
                                          <p:spTgt spid="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 grpId="0" animBg="1"/>
      <p:bldP spid="49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9"/>
          <p:cNvSpPr txBox="1">
            <a:spLocks noGrp="1"/>
          </p:cNvSpPr>
          <p:nvPr>
            <p:ph type="title"/>
          </p:nvPr>
        </p:nvSpPr>
        <p:spPr>
          <a:xfrm>
            <a:off x="2142000" y="1257507"/>
            <a:ext cx="4860000" cy="2135650"/>
          </a:xfrm>
          <a:custGeom>
            <a:avLst/>
            <a:gdLst>
              <a:gd name="connsiteX0" fmla="*/ 0 w 4860000"/>
              <a:gd name="connsiteY0" fmla="*/ 0 h 2135650"/>
              <a:gd name="connsiteX1" fmla="*/ 588600 w 4860000"/>
              <a:gd name="connsiteY1" fmla="*/ 0 h 2135650"/>
              <a:gd name="connsiteX2" fmla="*/ 982800 w 4860000"/>
              <a:gd name="connsiteY2" fmla="*/ 0 h 2135650"/>
              <a:gd name="connsiteX3" fmla="*/ 1474200 w 4860000"/>
              <a:gd name="connsiteY3" fmla="*/ 0 h 2135650"/>
              <a:gd name="connsiteX4" fmla="*/ 2111400 w 4860000"/>
              <a:gd name="connsiteY4" fmla="*/ 0 h 2135650"/>
              <a:gd name="connsiteX5" fmla="*/ 2651400 w 4860000"/>
              <a:gd name="connsiteY5" fmla="*/ 0 h 2135650"/>
              <a:gd name="connsiteX6" fmla="*/ 3240000 w 4860000"/>
              <a:gd name="connsiteY6" fmla="*/ 0 h 2135650"/>
              <a:gd name="connsiteX7" fmla="*/ 3731400 w 4860000"/>
              <a:gd name="connsiteY7" fmla="*/ 0 h 2135650"/>
              <a:gd name="connsiteX8" fmla="*/ 4271400 w 4860000"/>
              <a:gd name="connsiteY8" fmla="*/ 0 h 2135650"/>
              <a:gd name="connsiteX9" fmla="*/ 4860000 w 4860000"/>
              <a:gd name="connsiteY9" fmla="*/ 0 h 2135650"/>
              <a:gd name="connsiteX10" fmla="*/ 4860000 w 4860000"/>
              <a:gd name="connsiteY10" fmla="*/ 491200 h 2135650"/>
              <a:gd name="connsiteX11" fmla="*/ 4860000 w 4860000"/>
              <a:gd name="connsiteY11" fmla="*/ 961043 h 2135650"/>
              <a:gd name="connsiteX12" fmla="*/ 4860000 w 4860000"/>
              <a:gd name="connsiteY12" fmla="*/ 1452242 h 2135650"/>
              <a:gd name="connsiteX13" fmla="*/ 4860000 w 4860000"/>
              <a:gd name="connsiteY13" fmla="*/ 2135650 h 2135650"/>
              <a:gd name="connsiteX14" fmla="*/ 4320000 w 4860000"/>
              <a:gd name="connsiteY14" fmla="*/ 2135650 h 2135650"/>
              <a:gd name="connsiteX15" fmla="*/ 3780000 w 4860000"/>
              <a:gd name="connsiteY15" fmla="*/ 2135650 h 2135650"/>
              <a:gd name="connsiteX16" fmla="*/ 3337200 w 4860000"/>
              <a:gd name="connsiteY16" fmla="*/ 2135650 h 2135650"/>
              <a:gd name="connsiteX17" fmla="*/ 2797200 w 4860000"/>
              <a:gd name="connsiteY17" fmla="*/ 2135650 h 2135650"/>
              <a:gd name="connsiteX18" fmla="*/ 2257200 w 4860000"/>
              <a:gd name="connsiteY18" fmla="*/ 2135650 h 2135650"/>
              <a:gd name="connsiteX19" fmla="*/ 1717200 w 4860000"/>
              <a:gd name="connsiteY19" fmla="*/ 2135650 h 2135650"/>
              <a:gd name="connsiteX20" fmla="*/ 1177200 w 4860000"/>
              <a:gd name="connsiteY20" fmla="*/ 2135650 h 2135650"/>
              <a:gd name="connsiteX21" fmla="*/ 685800 w 4860000"/>
              <a:gd name="connsiteY21" fmla="*/ 2135650 h 2135650"/>
              <a:gd name="connsiteX22" fmla="*/ 0 w 4860000"/>
              <a:gd name="connsiteY22" fmla="*/ 2135650 h 2135650"/>
              <a:gd name="connsiteX23" fmla="*/ 0 w 4860000"/>
              <a:gd name="connsiteY23" fmla="*/ 1601738 h 2135650"/>
              <a:gd name="connsiteX24" fmla="*/ 0 w 4860000"/>
              <a:gd name="connsiteY24" fmla="*/ 1046469 h 2135650"/>
              <a:gd name="connsiteX25" fmla="*/ 0 w 4860000"/>
              <a:gd name="connsiteY25" fmla="*/ 491199 h 2135650"/>
              <a:gd name="connsiteX26" fmla="*/ 0 w 4860000"/>
              <a:gd name="connsiteY26" fmla="*/ 0 h 213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60000" h="2135650" fill="none" extrusionOk="0">
                <a:moveTo>
                  <a:pt x="0" y="0"/>
                </a:moveTo>
                <a:cubicBezTo>
                  <a:pt x="158498" y="-45380"/>
                  <a:pt x="356918" y="50698"/>
                  <a:pt x="588600" y="0"/>
                </a:cubicBezTo>
                <a:cubicBezTo>
                  <a:pt x="820282" y="-50698"/>
                  <a:pt x="856695" y="43465"/>
                  <a:pt x="982800" y="0"/>
                </a:cubicBezTo>
                <a:cubicBezTo>
                  <a:pt x="1108905" y="-43465"/>
                  <a:pt x="1280346" y="56350"/>
                  <a:pt x="1474200" y="0"/>
                </a:cubicBezTo>
                <a:cubicBezTo>
                  <a:pt x="1668054" y="-56350"/>
                  <a:pt x="1973820" y="32238"/>
                  <a:pt x="2111400" y="0"/>
                </a:cubicBezTo>
                <a:cubicBezTo>
                  <a:pt x="2248980" y="-32238"/>
                  <a:pt x="2410901" y="49948"/>
                  <a:pt x="2651400" y="0"/>
                </a:cubicBezTo>
                <a:cubicBezTo>
                  <a:pt x="2891899" y="-49948"/>
                  <a:pt x="3000937" y="52735"/>
                  <a:pt x="3240000" y="0"/>
                </a:cubicBezTo>
                <a:cubicBezTo>
                  <a:pt x="3479063" y="-52735"/>
                  <a:pt x="3500289" y="46320"/>
                  <a:pt x="3731400" y="0"/>
                </a:cubicBezTo>
                <a:cubicBezTo>
                  <a:pt x="3962511" y="-46320"/>
                  <a:pt x="4034618" y="37879"/>
                  <a:pt x="4271400" y="0"/>
                </a:cubicBezTo>
                <a:cubicBezTo>
                  <a:pt x="4508182" y="-37879"/>
                  <a:pt x="4715515" y="31426"/>
                  <a:pt x="4860000" y="0"/>
                </a:cubicBezTo>
                <a:cubicBezTo>
                  <a:pt x="4870493" y="111772"/>
                  <a:pt x="4858517" y="387237"/>
                  <a:pt x="4860000" y="491200"/>
                </a:cubicBezTo>
                <a:cubicBezTo>
                  <a:pt x="4861483" y="595163"/>
                  <a:pt x="4847687" y="738750"/>
                  <a:pt x="4860000" y="961043"/>
                </a:cubicBezTo>
                <a:cubicBezTo>
                  <a:pt x="4872313" y="1183336"/>
                  <a:pt x="4838527" y="1320247"/>
                  <a:pt x="4860000" y="1452242"/>
                </a:cubicBezTo>
                <a:cubicBezTo>
                  <a:pt x="4881473" y="1584237"/>
                  <a:pt x="4805456" y="1892088"/>
                  <a:pt x="4860000" y="2135650"/>
                </a:cubicBezTo>
                <a:cubicBezTo>
                  <a:pt x="4597505" y="2168314"/>
                  <a:pt x="4569361" y="2099182"/>
                  <a:pt x="4320000" y="2135650"/>
                </a:cubicBezTo>
                <a:cubicBezTo>
                  <a:pt x="4070639" y="2172118"/>
                  <a:pt x="3923880" y="2105411"/>
                  <a:pt x="3780000" y="2135650"/>
                </a:cubicBezTo>
                <a:cubicBezTo>
                  <a:pt x="3636120" y="2165889"/>
                  <a:pt x="3549240" y="2104573"/>
                  <a:pt x="3337200" y="2135650"/>
                </a:cubicBezTo>
                <a:cubicBezTo>
                  <a:pt x="3125160" y="2166727"/>
                  <a:pt x="2974553" y="2082262"/>
                  <a:pt x="2797200" y="2135650"/>
                </a:cubicBezTo>
                <a:cubicBezTo>
                  <a:pt x="2619847" y="2189038"/>
                  <a:pt x="2391350" y="2088445"/>
                  <a:pt x="2257200" y="2135650"/>
                </a:cubicBezTo>
                <a:cubicBezTo>
                  <a:pt x="2123050" y="2182855"/>
                  <a:pt x="1876995" y="2071847"/>
                  <a:pt x="1717200" y="2135650"/>
                </a:cubicBezTo>
                <a:cubicBezTo>
                  <a:pt x="1557405" y="2199453"/>
                  <a:pt x="1381052" y="2074592"/>
                  <a:pt x="1177200" y="2135650"/>
                </a:cubicBezTo>
                <a:cubicBezTo>
                  <a:pt x="973348" y="2196708"/>
                  <a:pt x="809759" y="2093438"/>
                  <a:pt x="685800" y="2135650"/>
                </a:cubicBezTo>
                <a:cubicBezTo>
                  <a:pt x="561841" y="2177862"/>
                  <a:pt x="178778" y="2106907"/>
                  <a:pt x="0" y="2135650"/>
                </a:cubicBezTo>
                <a:cubicBezTo>
                  <a:pt x="-44381" y="1980024"/>
                  <a:pt x="4786" y="1785635"/>
                  <a:pt x="0" y="1601738"/>
                </a:cubicBezTo>
                <a:cubicBezTo>
                  <a:pt x="-4786" y="1417841"/>
                  <a:pt x="48413" y="1226747"/>
                  <a:pt x="0" y="1046469"/>
                </a:cubicBezTo>
                <a:cubicBezTo>
                  <a:pt x="-48413" y="866191"/>
                  <a:pt x="55517" y="618964"/>
                  <a:pt x="0" y="491199"/>
                </a:cubicBezTo>
                <a:cubicBezTo>
                  <a:pt x="-55517" y="363434"/>
                  <a:pt x="27005" y="231185"/>
                  <a:pt x="0" y="0"/>
                </a:cubicBezTo>
                <a:close/>
              </a:path>
              <a:path w="4860000" h="2135650" stroke="0" extrusionOk="0">
                <a:moveTo>
                  <a:pt x="0" y="0"/>
                </a:moveTo>
                <a:cubicBezTo>
                  <a:pt x="223002" y="-48253"/>
                  <a:pt x="351395" y="45707"/>
                  <a:pt x="491400" y="0"/>
                </a:cubicBezTo>
                <a:cubicBezTo>
                  <a:pt x="631405" y="-45707"/>
                  <a:pt x="699817" y="38417"/>
                  <a:pt x="885600" y="0"/>
                </a:cubicBezTo>
                <a:cubicBezTo>
                  <a:pt x="1071383" y="-38417"/>
                  <a:pt x="1293473" y="35285"/>
                  <a:pt x="1522800" y="0"/>
                </a:cubicBezTo>
                <a:cubicBezTo>
                  <a:pt x="1752127" y="-35285"/>
                  <a:pt x="1865803" y="16605"/>
                  <a:pt x="2014200" y="0"/>
                </a:cubicBezTo>
                <a:cubicBezTo>
                  <a:pt x="2162597" y="-16605"/>
                  <a:pt x="2304732" y="18169"/>
                  <a:pt x="2505600" y="0"/>
                </a:cubicBezTo>
                <a:cubicBezTo>
                  <a:pt x="2706468" y="-18169"/>
                  <a:pt x="2946929" y="54487"/>
                  <a:pt x="3142800" y="0"/>
                </a:cubicBezTo>
                <a:cubicBezTo>
                  <a:pt x="3338671" y="-54487"/>
                  <a:pt x="3429678" y="20331"/>
                  <a:pt x="3585600" y="0"/>
                </a:cubicBezTo>
                <a:cubicBezTo>
                  <a:pt x="3741522" y="-20331"/>
                  <a:pt x="3935622" y="40263"/>
                  <a:pt x="4222800" y="0"/>
                </a:cubicBezTo>
                <a:cubicBezTo>
                  <a:pt x="4509978" y="-40263"/>
                  <a:pt x="4708104" y="30325"/>
                  <a:pt x="4860000" y="0"/>
                </a:cubicBezTo>
                <a:cubicBezTo>
                  <a:pt x="4861478" y="198073"/>
                  <a:pt x="4848649" y="320701"/>
                  <a:pt x="4860000" y="533913"/>
                </a:cubicBezTo>
                <a:cubicBezTo>
                  <a:pt x="4871351" y="747125"/>
                  <a:pt x="4847143" y="853147"/>
                  <a:pt x="4860000" y="1067825"/>
                </a:cubicBezTo>
                <a:cubicBezTo>
                  <a:pt x="4872857" y="1282503"/>
                  <a:pt x="4827510" y="1503368"/>
                  <a:pt x="4860000" y="1623094"/>
                </a:cubicBezTo>
                <a:cubicBezTo>
                  <a:pt x="4892490" y="1742820"/>
                  <a:pt x="4839811" y="1882689"/>
                  <a:pt x="4860000" y="2135650"/>
                </a:cubicBezTo>
                <a:cubicBezTo>
                  <a:pt x="4713757" y="2157611"/>
                  <a:pt x="4568856" y="2117129"/>
                  <a:pt x="4320000" y="2135650"/>
                </a:cubicBezTo>
                <a:cubicBezTo>
                  <a:pt x="4071144" y="2154171"/>
                  <a:pt x="3979753" y="2107343"/>
                  <a:pt x="3877200" y="2135650"/>
                </a:cubicBezTo>
                <a:cubicBezTo>
                  <a:pt x="3774647" y="2163957"/>
                  <a:pt x="3569910" y="2079247"/>
                  <a:pt x="3337200" y="2135650"/>
                </a:cubicBezTo>
                <a:cubicBezTo>
                  <a:pt x="3104490" y="2192053"/>
                  <a:pt x="2994541" y="2059634"/>
                  <a:pt x="2700000" y="2135650"/>
                </a:cubicBezTo>
                <a:cubicBezTo>
                  <a:pt x="2405459" y="2211666"/>
                  <a:pt x="2368018" y="2105680"/>
                  <a:pt x="2160000" y="2135650"/>
                </a:cubicBezTo>
                <a:cubicBezTo>
                  <a:pt x="1951982" y="2165620"/>
                  <a:pt x="1862548" y="2115975"/>
                  <a:pt x="1765800" y="2135650"/>
                </a:cubicBezTo>
                <a:cubicBezTo>
                  <a:pt x="1669052" y="2155325"/>
                  <a:pt x="1528931" y="2091123"/>
                  <a:pt x="1323000" y="2135650"/>
                </a:cubicBezTo>
                <a:cubicBezTo>
                  <a:pt x="1117069" y="2180177"/>
                  <a:pt x="862501" y="2110178"/>
                  <a:pt x="685800" y="2135650"/>
                </a:cubicBezTo>
                <a:cubicBezTo>
                  <a:pt x="509099" y="2161122"/>
                  <a:pt x="337473" y="2082335"/>
                  <a:pt x="0" y="2135650"/>
                </a:cubicBezTo>
                <a:cubicBezTo>
                  <a:pt x="-47039" y="1973658"/>
                  <a:pt x="50653" y="1875367"/>
                  <a:pt x="0" y="1644451"/>
                </a:cubicBezTo>
                <a:cubicBezTo>
                  <a:pt x="-50653" y="1413535"/>
                  <a:pt x="7617" y="1257139"/>
                  <a:pt x="0" y="1131895"/>
                </a:cubicBezTo>
                <a:cubicBezTo>
                  <a:pt x="-7617" y="1006651"/>
                  <a:pt x="39336" y="806096"/>
                  <a:pt x="0" y="662052"/>
                </a:cubicBezTo>
                <a:cubicBezTo>
                  <a:pt x="-39336" y="518008"/>
                  <a:pt x="9750" y="319789"/>
                  <a:pt x="0" y="0"/>
                </a:cubicBezTo>
                <a:close/>
              </a:path>
            </a:pathLst>
          </a:custGeom>
          <a:ln w="92075" cmpd="tri">
            <a:gradFill>
              <a:gsLst>
                <a:gs pos="0">
                  <a:schemeClr val="accent6">
                    <a:lumMod val="20000"/>
                    <a:lumOff val="80000"/>
                  </a:schemeClr>
                </a:gs>
                <a:gs pos="50000">
                  <a:schemeClr val="accent6">
                    <a:lumMod val="40000"/>
                    <a:lumOff val="60000"/>
                  </a:schemeClr>
                </a:gs>
                <a:gs pos="100000">
                  <a:schemeClr val="accent6">
                    <a:lumMod val="60000"/>
                    <a:lumOff val="40000"/>
                  </a:schemeClr>
                </a:gs>
              </a:gsLst>
              <a:lin ang="5400000" scaled="1"/>
            </a:gra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spcFirstLastPara="1" wrap="square" lIns="91425" tIns="91425" rIns="91425" bIns="91425" anchor="ctr" anchorCtr="0">
            <a:noAutofit/>
          </a:bodyPr>
          <a:lstStyle/>
          <a:p>
            <a:r>
              <a:rPr lang="en-US" sz="5600"/>
              <a:t>SCHEDULE &amp; COST</a:t>
            </a:r>
          </a:p>
        </p:txBody>
      </p:sp>
      <p:sp>
        <p:nvSpPr>
          <p:cNvPr id="560" name="Google Shape;560;p39"/>
          <p:cNvSpPr txBox="1">
            <a:spLocks noGrp="1"/>
          </p:cNvSpPr>
          <p:nvPr>
            <p:ph type="subTitle" idx="1"/>
          </p:nvPr>
        </p:nvSpPr>
        <p:spPr>
          <a:xfrm>
            <a:off x="2142000" y="3817375"/>
            <a:ext cx="4860000" cy="491700"/>
          </a:xfrm>
          <a:custGeom>
            <a:avLst/>
            <a:gdLst>
              <a:gd name="connsiteX0" fmla="*/ 0 w 4860000"/>
              <a:gd name="connsiteY0" fmla="*/ 0 h 491700"/>
              <a:gd name="connsiteX1" fmla="*/ 442800 w 4860000"/>
              <a:gd name="connsiteY1" fmla="*/ 0 h 491700"/>
              <a:gd name="connsiteX2" fmla="*/ 934200 w 4860000"/>
              <a:gd name="connsiteY2" fmla="*/ 0 h 491700"/>
              <a:gd name="connsiteX3" fmla="*/ 1377000 w 4860000"/>
              <a:gd name="connsiteY3" fmla="*/ 0 h 491700"/>
              <a:gd name="connsiteX4" fmla="*/ 1965600 w 4860000"/>
              <a:gd name="connsiteY4" fmla="*/ 0 h 491700"/>
              <a:gd name="connsiteX5" fmla="*/ 2505600 w 4860000"/>
              <a:gd name="connsiteY5" fmla="*/ 0 h 491700"/>
              <a:gd name="connsiteX6" fmla="*/ 3045600 w 4860000"/>
              <a:gd name="connsiteY6" fmla="*/ 0 h 491700"/>
              <a:gd name="connsiteX7" fmla="*/ 3682800 w 4860000"/>
              <a:gd name="connsiteY7" fmla="*/ 0 h 491700"/>
              <a:gd name="connsiteX8" fmla="*/ 4271400 w 4860000"/>
              <a:gd name="connsiteY8" fmla="*/ 0 h 491700"/>
              <a:gd name="connsiteX9" fmla="*/ 4860000 w 4860000"/>
              <a:gd name="connsiteY9" fmla="*/ 0 h 491700"/>
              <a:gd name="connsiteX10" fmla="*/ 4860000 w 4860000"/>
              <a:gd name="connsiteY10" fmla="*/ 491700 h 491700"/>
              <a:gd name="connsiteX11" fmla="*/ 4465800 w 4860000"/>
              <a:gd name="connsiteY11" fmla="*/ 491700 h 491700"/>
              <a:gd name="connsiteX12" fmla="*/ 4023000 w 4860000"/>
              <a:gd name="connsiteY12" fmla="*/ 491700 h 491700"/>
              <a:gd name="connsiteX13" fmla="*/ 3434400 w 4860000"/>
              <a:gd name="connsiteY13" fmla="*/ 491700 h 491700"/>
              <a:gd name="connsiteX14" fmla="*/ 2797200 w 4860000"/>
              <a:gd name="connsiteY14" fmla="*/ 491700 h 491700"/>
              <a:gd name="connsiteX15" fmla="*/ 2305800 w 4860000"/>
              <a:gd name="connsiteY15" fmla="*/ 491700 h 491700"/>
              <a:gd name="connsiteX16" fmla="*/ 1668600 w 4860000"/>
              <a:gd name="connsiteY16" fmla="*/ 491700 h 491700"/>
              <a:gd name="connsiteX17" fmla="*/ 1225800 w 4860000"/>
              <a:gd name="connsiteY17" fmla="*/ 491700 h 491700"/>
              <a:gd name="connsiteX18" fmla="*/ 831600 w 4860000"/>
              <a:gd name="connsiteY18" fmla="*/ 491700 h 491700"/>
              <a:gd name="connsiteX19" fmla="*/ 0 w 4860000"/>
              <a:gd name="connsiteY19" fmla="*/ 491700 h 491700"/>
              <a:gd name="connsiteX20" fmla="*/ 0 w 4860000"/>
              <a:gd name="connsiteY20" fmla="*/ 0 h 49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0000" h="491700" fill="none" extrusionOk="0">
                <a:moveTo>
                  <a:pt x="0" y="0"/>
                </a:moveTo>
                <a:cubicBezTo>
                  <a:pt x="118648" y="-29906"/>
                  <a:pt x="279786" y="46107"/>
                  <a:pt x="442800" y="0"/>
                </a:cubicBezTo>
                <a:cubicBezTo>
                  <a:pt x="605814" y="-46107"/>
                  <a:pt x="718915" y="14317"/>
                  <a:pt x="934200" y="0"/>
                </a:cubicBezTo>
                <a:cubicBezTo>
                  <a:pt x="1149485" y="-14317"/>
                  <a:pt x="1186195" y="26601"/>
                  <a:pt x="1377000" y="0"/>
                </a:cubicBezTo>
                <a:cubicBezTo>
                  <a:pt x="1567805" y="-26601"/>
                  <a:pt x="1811317" y="20028"/>
                  <a:pt x="1965600" y="0"/>
                </a:cubicBezTo>
                <a:cubicBezTo>
                  <a:pt x="2119883" y="-20028"/>
                  <a:pt x="2381736" y="37164"/>
                  <a:pt x="2505600" y="0"/>
                </a:cubicBezTo>
                <a:cubicBezTo>
                  <a:pt x="2629464" y="-37164"/>
                  <a:pt x="2827401" y="27639"/>
                  <a:pt x="3045600" y="0"/>
                </a:cubicBezTo>
                <a:cubicBezTo>
                  <a:pt x="3263799" y="-27639"/>
                  <a:pt x="3404924" y="7249"/>
                  <a:pt x="3682800" y="0"/>
                </a:cubicBezTo>
                <a:cubicBezTo>
                  <a:pt x="3960676" y="-7249"/>
                  <a:pt x="4039718" y="50698"/>
                  <a:pt x="4271400" y="0"/>
                </a:cubicBezTo>
                <a:cubicBezTo>
                  <a:pt x="4503082" y="-50698"/>
                  <a:pt x="4724728" y="26617"/>
                  <a:pt x="4860000" y="0"/>
                </a:cubicBezTo>
                <a:cubicBezTo>
                  <a:pt x="4914746" y="217427"/>
                  <a:pt x="4853142" y="299440"/>
                  <a:pt x="4860000" y="491700"/>
                </a:cubicBezTo>
                <a:cubicBezTo>
                  <a:pt x="4761256" y="511754"/>
                  <a:pt x="4630488" y="447140"/>
                  <a:pt x="4465800" y="491700"/>
                </a:cubicBezTo>
                <a:cubicBezTo>
                  <a:pt x="4301112" y="536260"/>
                  <a:pt x="4180166" y="443788"/>
                  <a:pt x="4023000" y="491700"/>
                </a:cubicBezTo>
                <a:cubicBezTo>
                  <a:pt x="3865834" y="539612"/>
                  <a:pt x="3652881" y="453879"/>
                  <a:pt x="3434400" y="491700"/>
                </a:cubicBezTo>
                <a:cubicBezTo>
                  <a:pt x="3215919" y="529521"/>
                  <a:pt x="2949804" y="425971"/>
                  <a:pt x="2797200" y="491700"/>
                </a:cubicBezTo>
                <a:cubicBezTo>
                  <a:pt x="2644596" y="557429"/>
                  <a:pt x="2519239" y="446213"/>
                  <a:pt x="2305800" y="491700"/>
                </a:cubicBezTo>
                <a:cubicBezTo>
                  <a:pt x="2092361" y="537187"/>
                  <a:pt x="1949345" y="416612"/>
                  <a:pt x="1668600" y="491700"/>
                </a:cubicBezTo>
                <a:cubicBezTo>
                  <a:pt x="1387855" y="566788"/>
                  <a:pt x="1427887" y="446903"/>
                  <a:pt x="1225800" y="491700"/>
                </a:cubicBezTo>
                <a:cubicBezTo>
                  <a:pt x="1023713" y="536497"/>
                  <a:pt x="1012664" y="480987"/>
                  <a:pt x="831600" y="491700"/>
                </a:cubicBezTo>
                <a:cubicBezTo>
                  <a:pt x="650536" y="502413"/>
                  <a:pt x="259653" y="457952"/>
                  <a:pt x="0" y="491700"/>
                </a:cubicBezTo>
                <a:cubicBezTo>
                  <a:pt x="-52152" y="297949"/>
                  <a:pt x="52861" y="140450"/>
                  <a:pt x="0" y="0"/>
                </a:cubicBezTo>
                <a:close/>
              </a:path>
              <a:path w="4860000" h="491700" stroke="0" extrusionOk="0">
                <a:moveTo>
                  <a:pt x="0" y="0"/>
                </a:moveTo>
                <a:cubicBezTo>
                  <a:pt x="223002" y="-48253"/>
                  <a:pt x="351395" y="45707"/>
                  <a:pt x="491400" y="0"/>
                </a:cubicBezTo>
                <a:cubicBezTo>
                  <a:pt x="631405" y="-45707"/>
                  <a:pt x="699817" y="38417"/>
                  <a:pt x="885600" y="0"/>
                </a:cubicBezTo>
                <a:cubicBezTo>
                  <a:pt x="1071383" y="-38417"/>
                  <a:pt x="1293473" y="35285"/>
                  <a:pt x="1522800" y="0"/>
                </a:cubicBezTo>
                <a:cubicBezTo>
                  <a:pt x="1752127" y="-35285"/>
                  <a:pt x="1865803" y="16605"/>
                  <a:pt x="2014200" y="0"/>
                </a:cubicBezTo>
                <a:cubicBezTo>
                  <a:pt x="2162597" y="-16605"/>
                  <a:pt x="2304732" y="18169"/>
                  <a:pt x="2505600" y="0"/>
                </a:cubicBezTo>
                <a:cubicBezTo>
                  <a:pt x="2706468" y="-18169"/>
                  <a:pt x="2946929" y="54487"/>
                  <a:pt x="3142800" y="0"/>
                </a:cubicBezTo>
                <a:cubicBezTo>
                  <a:pt x="3338671" y="-54487"/>
                  <a:pt x="3429678" y="20331"/>
                  <a:pt x="3585600" y="0"/>
                </a:cubicBezTo>
                <a:cubicBezTo>
                  <a:pt x="3741522" y="-20331"/>
                  <a:pt x="3935622" y="40263"/>
                  <a:pt x="4222800" y="0"/>
                </a:cubicBezTo>
                <a:cubicBezTo>
                  <a:pt x="4509978" y="-40263"/>
                  <a:pt x="4708104" y="30325"/>
                  <a:pt x="4860000" y="0"/>
                </a:cubicBezTo>
                <a:cubicBezTo>
                  <a:pt x="4903871" y="112217"/>
                  <a:pt x="4818309" y="325852"/>
                  <a:pt x="4860000" y="491700"/>
                </a:cubicBezTo>
                <a:cubicBezTo>
                  <a:pt x="4744428" y="545769"/>
                  <a:pt x="4510525" y="464866"/>
                  <a:pt x="4320000" y="491700"/>
                </a:cubicBezTo>
                <a:cubicBezTo>
                  <a:pt x="4129475" y="518534"/>
                  <a:pt x="3951692" y="473714"/>
                  <a:pt x="3828600" y="491700"/>
                </a:cubicBezTo>
                <a:cubicBezTo>
                  <a:pt x="3705508" y="509686"/>
                  <a:pt x="3421666" y="421312"/>
                  <a:pt x="3191400" y="491700"/>
                </a:cubicBezTo>
                <a:cubicBezTo>
                  <a:pt x="2961134" y="562088"/>
                  <a:pt x="2695538" y="457627"/>
                  <a:pt x="2554200" y="491700"/>
                </a:cubicBezTo>
                <a:cubicBezTo>
                  <a:pt x="2412862" y="525773"/>
                  <a:pt x="2213953" y="463393"/>
                  <a:pt x="2111400" y="491700"/>
                </a:cubicBezTo>
                <a:cubicBezTo>
                  <a:pt x="2008847" y="520007"/>
                  <a:pt x="1804110" y="435297"/>
                  <a:pt x="1571400" y="491700"/>
                </a:cubicBezTo>
                <a:cubicBezTo>
                  <a:pt x="1338690" y="548103"/>
                  <a:pt x="1228741" y="415684"/>
                  <a:pt x="934200" y="491700"/>
                </a:cubicBezTo>
                <a:cubicBezTo>
                  <a:pt x="639659" y="567716"/>
                  <a:pt x="380441" y="444882"/>
                  <a:pt x="0" y="491700"/>
                </a:cubicBezTo>
                <a:cubicBezTo>
                  <a:pt x="-3077" y="333932"/>
                  <a:pt x="10873" y="142093"/>
                  <a:pt x="0" y="0"/>
                </a:cubicBezTo>
                <a:close/>
              </a:path>
            </a:pathLst>
          </a:custGeom>
          <a:ln w="92075" cmpd="tri">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1"/>
            </a:gra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spcFirstLastPara="1" wrap="square" lIns="91425" tIns="91425" rIns="91425" bIns="91425" anchor="ctr" anchorCtr="0">
            <a:noAutofit/>
          </a:bodyPr>
          <a:lstStyle/>
          <a:p>
            <a:pPr marL="0" indent="0"/>
            <a:r>
              <a:rPr lang="en-US" sz="1800" b="1"/>
              <a:t>Timeline and Cost Estimate</a:t>
            </a:r>
          </a:p>
        </p:txBody>
      </p:sp>
    </p:spTree>
    <p:extLst>
      <p:ext uri="{BB962C8B-B14F-4D97-AF65-F5344CB8AC3E}">
        <p14:creationId xmlns:p14="http://schemas.microsoft.com/office/powerpoint/2010/main" val="3828575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9"/>
                                        </p:tgtEl>
                                        <p:attrNameLst>
                                          <p:attrName>style.visibility</p:attrName>
                                        </p:attrNameLst>
                                      </p:cBhvr>
                                      <p:to>
                                        <p:strVal val="visible"/>
                                      </p:to>
                                    </p:set>
                                    <p:animEffect transition="in" filter="blinds(horizontal)">
                                      <p:cBhvr>
                                        <p:cTn id="7" dur="500"/>
                                        <p:tgtEl>
                                          <p:spTgt spid="55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60">
                                            <p:bg/>
                                          </p:spTgt>
                                        </p:tgtEl>
                                        <p:attrNameLst>
                                          <p:attrName>style.visibility</p:attrName>
                                        </p:attrNameLst>
                                      </p:cBhvr>
                                      <p:to>
                                        <p:strVal val="visible"/>
                                      </p:to>
                                    </p:set>
                                    <p:animEffect transition="in" filter="blinds(horizontal)">
                                      <p:cBhvr>
                                        <p:cTn id="11" dur="500"/>
                                        <p:tgtEl>
                                          <p:spTgt spid="560">
                                            <p:bg/>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560">
                                            <p:txEl>
                                              <p:pRg st="0" end="0"/>
                                            </p:txEl>
                                          </p:spTgt>
                                        </p:tgtEl>
                                        <p:attrNameLst>
                                          <p:attrName>style.visibility</p:attrName>
                                        </p:attrNameLst>
                                      </p:cBhvr>
                                      <p:to>
                                        <p:strVal val="visible"/>
                                      </p:to>
                                    </p:set>
                                    <p:animEffect transition="in" filter="blinds(horizontal)">
                                      <p:cBhvr>
                                        <p:cTn id="14" dur="500"/>
                                        <p:tgtEl>
                                          <p:spTgt spid="5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 grpId="0" animBg="1"/>
      <p:bldP spid="560"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540;p38">
            <a:extLst>
              <a:ext uri="{FF2B5EF4-FFF2-40B4-BE49-F238E27FC236}">
                <a16:creationId xmlns:a16="http://schemas.microsoft.com/office/drawing/2014/main" id="{0F64B51A-9DD9-703D-CE16-13FFEEF83F29}"/>
              </a:ext>
            </a:extLst>
          </p:cNvPr>
          <p:cNvSpPr txBox="1">
            <a:spLocks/>
          </p:cNvSpPr>
          <p:nvPr/>
        </p:nvSpPr>
        <p:spPr>
          <a:xfrm>
            <a:off x="901103" y="1473420"/>
            <a:ext cx="7341793" cy="2196662"/>
          </a:xfrm>
          <a:prstGeom prst="rect">
            <a:avLst/>
          </a:prstGeom>
          <a:noFill/>
          <a:ln w="88900">
            <a:gradFill>
              <a:gsLst>
                <a:gs pos="50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9pPr>
          </a:lstStyle>
          <a:p>
            <a:r>
              <a:rPr lang="en-US" sz="200" b="0"/>
              <a:t>A fundamental schedule for </a:t>
            </a:r>
            <a:r>
              <a:rPr lang="en-US" sz="200"/>
              <a:t>Burger Rings</a:t>
            </a:r>
            <a:r>
              <a:rPr lang="en-US" sz="200" b="0"/>
              <a:t> to establish itself, gain traction, and reach our marketing objective </a:t>
            </a:r>
          </a:p>
          <a:p>
            <a:r>
              <a:rPr lang="en-US" sz="1400" b="0"/>
              <a:t>in the desired timeframe. </a:t>
            </a:r>
          </a:p>
        </p:txBody>
      </p:sp>
      <p:sp>
        <p:nvSpPr>
          <p:cNvPr id="2" name="Title 1">
            <a:extLst>
              <a:ext uri="{FF2B5EF4-FFF2-40B4-BE49-F238E27FC236}">
                <a16:creationId xmlns:a16="http://schemas.microsoft.com/office/drawing/2014/main" id="{A8CC991A-C010-7CFA-34B2-D9F84998D90C}"/>
              </a:ext>
            </a:extLst>
          </p:cNvPr>
          <p:cNvSpPr>
            <a:spLocks noGrp="1"/>
          </p:cNvSpPr>
          <p:nvPr>
            <p:ph type="title"/>
          </p:nvPr>
        </p:nvSpPr>
        <p:spPr>
          <a:xfrm>
            <a:off x="2180061" y="411430"/>
            <a:ext cx="4783878" cy="572700"/>
          </a:xfrm>
          <a:noFill/>
          <a:ln w="25400">
            <a:gradFill>
              <a:gsLst>
                <a:gs pos="51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p>
            <a:pPr>
              <a:buSzPts val="3600"/>
            </a:pPr>
            <a:r>
              <a:rPr lang="en-US"/>
              <a:t>SCHEDULE</a:t>
            </a:r>
          </a:p>
        </p:txBody>
      </p:sp>
      <p:graphicFrame>
        <p:nvGraphicFramePr>
          <p:cNvPr id="8" name="Table 7">
            <a:extLst>
              <a:ext uri="{FF2B5EF4-FFF2-40B4-BE49-F238E27FC236}">
                <a16:creationId xmlns:a16="http://schemas.microsoft.com/office/drawing/2014/main" id="{EB3ED614-737C-57DD-1C49-ED8EF5993A36}"/>
              </a:ext>
            </a:extLst>
          </p:cNvPr>
          <p:cNvGraphicFramePr>
            <a:graphicFrameLocks noGrp="1"/>
          </p:cNvGraphicFramePr>
          <p:nvPr>
            <p:extLst>
              <p:ext uri="{D42A27DB-BD31-4B8C-83A1-F6EECF244321}">
                <p14:modId xmlns:p14="http://schemas.microsoft.com/office/powerpoint/2010/main" val="3191495592"/>
              </p:ext>
            </p:extLst>
          </p:nvPr>
        </p:nvGraphicFramePr>
        <p:xfrm>
          <a:off x="901102" y="1473419"/>
          <a:ext cx="7341794" cy="2196662"/>
        </p:xfrm>
        <a:graphic>
          <a:graphicData uri="http://schemas.openxmlformats.org/drawingml/2006/table">
            <a:tbl>
              <a:tblPr/>
              <a:tblGrid>
                <a:gridCol w="1122979">
                  <a:extLst>
                    <a:ext uri="{9D8B030D-6E8A-4147-A177-3AD203B41FA5}">
                      <a16:colId xmlns:a16="http://schemas.microsoft.com/office/drawing/2014/main" val="2371358013"/>
                    </a:ext>
                  </a:extLst>
                </a:gridCol>
                <a:gridCol w="190262">
                  <a:extLst>
                    <a:ext uri="{9D8B030D-6E8A-4147-A177-3AD203B41FA5}">
                      <a16:colId xmlns:a16="http://schemas.microsoft.com/office/drawing/2014/main" val="1436251622"/>
                    </a:ext>
                  </a:extLst>
                </a:gridCol>
                <a:gridCol w="262111">
                  <a:extLst>
                    <a:ext uri="{9D8B030D-6E8A-4147-A177-3AD203B41FA5}">
                      <a16:colId xmlns:a16="http://schemas.microsoft.com/office/drawing/2014/main" val="1599149295"/>
                    </a:ext>
                  </a:extLst>
                </a:gridCol>
                <a:gridCol w="262111">
                  <a:extLst>
                    <a:ext uri="{9D8B030D-6E8A-4147-A177-3AD203B41FA5}">
                      <a16:colId xmlns:a16="http://schemas.microsoft.com/office/drawing/2014/main" val="1910455173"/>
                    </a:ext>
                  </a:extLst>
                </a:gridCol>
                <a:gridCol w="262111">
                  <a:extLst>
                    <a:ext uri="{9D8B030D-6E8A-4147-A177-3AD203B41FA5}">
                      <a16:colId xmlns:a16="http://schemas.microsoft.com/office/drawing/2014/main" val="2896710199"/>
                    </a:ext>
                  </a:extLst>
                </a:gridCol>
                <a:gridCol w="262111">
                  <a:extLst>
                    <a:ext uri="{9D8B030D-6E8A-4147-A177-3AD203B41FA5}">
                      <a16:colId xmlns:a16="http://schemas.microsoft.com/office/drawing/2014/main" val="2786708255"/>
                    </a:ext>
                  </a:extLst>
                </a:gridCol>
                <a:gridCol w="262111">
                  <a:extLst>
                    <a:ext uri="{9D8B030D-6E8A-4147-A177-3AD203B41FA5}">
                      <a16:colId xmlns:a16="http://schemas.microsoft.com/office/drawing/2014/main" val="946637324"/>
                    </a:ext>
                  </a:extLst>
                </a:gridCol>
                <a:gridCol w="262111">
                  <a:extLst>
                    <a:ext uri="{9D8B030D-6E8A-4147-A177-3AD203B41FA5}">
                      <a16:colId xmlns:a16="http://schemas.microsoft.com/office/drawing/2014/main" val="3398644895"/>
                    </a:ext>
                  </a:extLst>
                </a:gridCol>
                <a:gridCol w="262111">
                  <a:extLst>
                    <a:ext uri="{9D8B030D-6E8A-4147-A177-3AD203B41FA5}">
                      <a16:colId xmlns:a16="http://schemas.microsoft.com/office/drawing/2014/main" val="747948578"/>
                    </a:ext>
                  </a:extLst>
                </a:gridCol>
                <a:gridCol w="262111">
                  <a:extLst>
                    <a:ext uri="{9D8B030D-6E8A-4147-A177-3AD203B41FA5}">
                      <a16:colId xmlns:a16="http://schemas.microsoft.com/office/drawing/2014/main" val="3289865301"/>
                    </a:ext>
                  </a:extLst>
                </a:gridCol>
                <a:gridCol w="262111">
                  <a:extLst>
                    <a:ext uri="{9D8B030D-6E8A-4147-A177-3AD203B41FA5}">
                      <a16:colId xmlns:a16="http://schemas.microsoft.com/office/drawing/2014/main" val="140936252"/>
                    </a:ext>
                  </a:extLst>
                </a:gridCol>
                <a:gridCol w="262111">
                  <a:extLst>
                    <a:ext uri="{9D8B030D-6E8A-4147-A177-3AD203B41FA5}">
                      <a16:colId xmlns:a16="http://schemas.microsoft.com/office/drawing/2014/main" val="305369715"/>
                    </a:ext>
                  </a:extLst>
                </a:gridCol>
                <a:gridCol w="262111">
                  <a:extLst>
                    <a:ext uri="{9D8B030D-6E8A-4147-A177-3AD203B41FA5}">
                      <a16:colId xmlns:a16="http://schemas.microsoft.com/office/drawing/2014/main" val="1273637780"/>
                    </a:ext>
                  </a:extLst>
                </a:gridCol>
                <a:gridCol w="262111">
                  <a:extLst>
                    <a:ext uri="{9D8B030D-6E8A-4147-A177-3AD203B41FA5}">
                      <a16:colId xmlns:a16="http://schemas.microsoft.com/office/drawing/2014/main" val="663867251"/>
                    </a:ext>
                  </a:extLst>
                </a:gridCol>
                <a:gridCol w="262111">
                  <a:extLst>
                    <a:ext uri="{9D8B030D-6E8A-4147-A177-3AD203B41FA5}">
                      <a16:colId xmlns:a16="http://schemas.microsoft.com/office/drawing/2014/main" val="3674009799"/>
                    </a:ext>
                  </a:extLst>
                </a:gridCol>
                <a:gridCol w="262111">
                  <a:extLst>
                    <a:ext uri="{9D8B030D-6E8A-4147-A177-3AD203B41FA5}">
                      <a16:colId xmlns:a16="http://schemas.microsoft.com/office/drawing/2014/main" val="3428586846"/>
                    </a:ext>
                  </a:extLst>
                </a:gridCol>
                <a:gridCol w="262111">
                  <a:extLst>
                    <a:ext uri="{9D8B030D-6E8A-4147-A177-3AD203B41FA5}">
                      <a16:colId xmlns:a16="http://schemas.microsoft.com/office/drawing/2014/main" val="134195097"/>
                    </a:ext>
                  </a:extLst>
                </a:gridCol>
                <a:gridCol w="262111">
                  <a:extLst>
                    <a:ext uri="{9D8B030D-6E8A-4147-A177-3AD203B41FA5}">
                      <a16:colId xmlns:a16="http://schemas.microsoft.com/office/drawing/2014/main" val="1484078781"/>
                    </a:ext>
                  </a:extLst>
                </a:gridCol>
                <a:gridCol w="262111">
                  <a:extLst>
                    <a:ext uri="{9D8B030D-6E8A-4147-A177-3AD203B41FA5}">
                      <a16:colId xmlns:a16="http://schemas.microsoft.com/office/drawing/2014/main" val="991185851"/>
                    </a:ext>
                  </a:extLst>
                </a:gridCol>
                <a:gridCol w="262111">
                  <a:extLst>
                    <a:ext uri="{9D8B030D-6E8A-4147-A177-3AD203B41FA5}">
                      <a16:colId xmlns:a16="http://schemas.microsoft.com/office/drawing/2014/main" val="2927697906"/>
                    </a:ext>
                  </a:extLst>
                </a:gridCol>
                <a:gridCol w="262111">
                  <a:extLst>
                    <a:ext uri="{9D8B030D-6E8A-4147-A177-3AD203B41FA5}">
                      <a16:colId xmlns:a16="http://schemas.microsoft.com/office/drawing/2014/main" val="799200815"/>
                    </a:ext>
                  </a:extLst>
                </a:gridCol>
                <a:gridCol w="262111">
                  <a:extLst>
                    <a:ext uri="{9D8B030D-6E8A-4147-A177-3AD203B41FA5}">
                      <a16:colId xmlns:a16="http://schemas.microsoft.com/office/drawing/2014/main" val="1216059676"/>
                    </a:ext>
                  </a:extLst>
                </a:gridCol>
                <a:gridCol w="262111">
                  <a:extLst>
                    <a:ext uri="{9D8B030D-6E8A-4147-A177-3AD203B41FA5}">
                      <a16:colId xmlns:a16="http://schemas.microsoft.com/office/drawing/2014/main" val="3737582854"/>
                    </a:ext>
                  </a:extLst>
                </a:gridCol>
                <a:gridCol w="262111">
                  <a:extLst>
                    <a:ext uri="{9D8B030D-6E8A-4147-A177-3AD203B41FA5}">
                      <a16:colId xmlns:a16="http://schemas.microsoft.com/office/drawing/2014/main" val="3674270060"/>
                    </a:ext>
                  </a:extLst>
                </a:gridCol>
                <a:gridCol w="262111">
                  <a:extLst>
                    <a:ext uri="{9D8B030D-6E8A-4147-A177-3AD203B41FA5}">
                      <a16:colId xmlns:a16="http://schemas.microsoft.com/office/drawing/2014/main" val="445520999"/>
                    </a:ext>
                  </a:extLst>
                </a:gridCol>
              </a:tblGrid>
              <a:tr h="331442">
                <a:tc>
                  <a:txBody>
                    <a:bodyPr/>
                    <a:lstStyle/>
                    <a:p>
                      <a:pPr algn="l" fontAlgn="ctr"/>
                      <a:r>
                        <a:rPr lang="en-US" sz="1100" b="1" i="0" u="none" strike="noStrike">
                          <a:solidFill>
                            <a:srgbClr val="000000"/>
                          </a:solidFill>
                          <a:effectLst/>
                          <a:latin typeface="Josefin Sans" pitchFamily="2" charset="77"/>
                        </a:rPr>
                        <a:t>Year</a:t>
                      </a:r>
                    </a:p>
                  </a:txBody>
                  <a:tcPr marL="6147" marR="6147" marT="61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12">
                  <a:txBody>
                    <a:bodyPr/>
                    <a:lstStyle/>
                    <a:p>
                      <a:pPr algn="ctr" fontAlgn="ctr"/>
                      <a:r>
                        <a:rPr lang="en-US" sz="1100" b="1" i="0" u="none" strike="noStrike">
                          <a:solidFill>
                            <a:srgbClr val="000000"/>
                          </a:solidFill>
                          <a:effectLst/>
                          <a:latin typeface="Josefin Sans" pitchFamily="2" charset="77"/>
                        </a:rPr>
                        <a:t>2024</a:t>
                      </a:r>
                    </a:p>
                  </a:txBody>
                  <a:tcPr marL="6147" marR="6147" marT="6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ctr"/>
                      <a:r>
                        <a:rPr lang="en-US" sz="1100" b="1" i="0" u="none" strike="noStrike">
                          <a:solidFill>
                            <a:srgbClr val="000000"/>
                          </a:solidFill>
                          <a:effectLst/>
                          <a:latin typeface="Josefin Sans" pitchFamily="2" charset="77"/>
                        </a:rPr>
                        <a:t>2025</a:t>
                      </a:r>
                    </a:p>
                  </a:txBody>
                  <a:tcPr marL="6147" marR="6147" marT="61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0822299"/>
                  </a:ext>
                </a:extLst>
              </a:tr>
              <a:tr h="250362">
                <a:tc>
                  <a:txBody>
                    <a:bodyPr/>
                    <a:lstStyle/>
                    <a:p>
                      <a:pPr algn="l" fontAlgn="ctr"/>
                      <a:r>
                        <a:rPr lang="en-US" sz="1100" b="1" i="0" u="none" strike="noStrike">
                          <a:solidFill>
                            <a:srgbClr val="000000"/>
                          </a:solidFill>
                          <a:effectLst/>
                          <a:latin typeface="Josefin Sans" pitchFamily="2" charset="77"/>
                        </a:rPr>
                        <a:t>Month</a:t>
                      </a:r>
                    </a:p>
                  </a:txBody>
                  <a:tcPr marL="6147" marR="6147" marT="61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Josefin Sans" pitchFamily="2" charset="77"/>
                        </a:rPr>
                        <a:t>1</a:t>
                      </a:r>
                    </a:p>
                  </a:txBody>
                  <a:tcPr marL="6147" marR="6147" marT="61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2</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3</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4</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5</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6</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7</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8</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9</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10</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11</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12</a:t>
                      </a:r>
                    </a:p>
                  </a:txBody>
                  <a:tcPr marL="6147" marR="6147" marT="61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1</a:t>
                      </a:r>
                    </a:p>
                  </a:txBody>
                  <a:tcPr marL="6147" marR="6147" marT="61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2</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3</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4</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5</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6</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7</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8</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9</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10</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11</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12</a:t>
                      </a:r>
                    </a:p>
                  </a:txBody>
                  <a:tcPr marL="6147" marR="6147" marT="614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46285362"/>
                  </a:ext>
                </a:extLst>
              </a:tr>
              <a:tr h="538286">
                <a:tc>
                  <a:txBody>
                    <a:bodyPr/>
                    <a:lstStyle/>
                    <a:p>
                      <a:pPr algn="l" fontAlgn="ctr"/>
                      <a:r>
                        <a:rPr lang="en-US" sz="1100" b="1" i="0" u="none" strike="noStrike">
                          <a:solidFill>
                            <a:srgbClr val="000000"/>
                          </a:solidFill>
                          <a:effectLst/>
                          <a:latin typeface="Josefin Sans" pitchFamily="2" charset="77"/>
                        </a:rPr>
                        <a:t>Production</a:t>
                      </a:r>
                    </a:p>
                  </a:txBody>
                  <a:tcPr marL="6147" marR="6147" marT="61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6">
                  <a:txBody>
                    <a:bodyPr/>
                    <a:lstStyle/>
                    <a:p>
                      <a:pPr algn="ctr" fontAlgn="ctr"/>
                      <a:r>
                        <a:rPr lang="en-US" sz="1000" b="1" i="0" u="none" strike="noStrike">
                          <a:solidFill>
                            <a:srgbClr val="000000"/>
                          </a:solidFill>
                          <a:effectLst/>
                          <a:latin typeface="Josefin Sans" pitchFamily="2" charset="77"/>
                        </a:rPr>
                        <a:t>Test Product</a:t>
                      </a:r>
                    </a:p>
                  </a:txBody>
                  <a:tcPr marL="6147" marR="6147" marT="6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ctr"/>
                      <a:r>
                        <a:rPr lang="en-US" sz="1000" b="1" i="0" u="none" strike="noStrike">
                          <a:solidFill>
                            <a:srgbClr val="000000"/>
                          </a:solidFill>
                          <a:effectLst/>
                          <a:latin typeface="Josefin Sans" pitchFamily="2" charset="77"/>
                        </a:rPr>
                        <a:t>Research Market, Gain Feedback</a:t>
                      </a:r>
                    </a:p>
                  </a:txBody>
                  <a:tcPr marL="6147" marR="6147" marT="6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00" b="1" i="0" u="none" strike="noStrike">
                          <a:solidFill>
                            <a:srgbClr val="000000"/>
                          </a:solidFill>
                          <a:effectLst/>
                          <a:latin typeface="Josefin Sans" pitchFamily="2" charset="77"/>
                        </a:rPr>
                        <a:t>Test Production</a:t>
                      </a:r>
                    </a:p>
                  </a:txBody>
                  <a:tcPr marL="6147" marR="6147" marT="6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fontAlgn="ctr"/>
                      <a:r>
                        <a:rPr lang="en-US" sz="1000" b="1" i="0" u="none" strike="noStrike">
                          <a:solidFill>
                            <a:srgbClr val="000000"/>
                          </a:solidFill>
                          <a:effectLst/>
                          <a:latin typeface="Josefin Sans" pitchFamily="2" charset="77"/>
                        </a:rPr>
                        <a:t>Production</a:t>
                      </a:r>
                    </a:p>
                  </a:txBody>
                  <a:tcPr marL="6147" marR="6147" marT="61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66400142"/>
                  </a:ext>
                </a:extLst>
              </a:tr>
              <a:tr h="538286">
                <a:tc>
                  <a:txBody>
                    <a:bodyPr/>
                    <a:lstStyle/>
                    <a:p>
                      <a:pPr algn="l" fontAlgn="ctr"/>
                      <a:r>
                        <a:rPr lang="en-US" sz="1100" b="1" i="0" u="none" strike="noStrike">
                          <a:solidFill>
                            <a:srgbClr val="000000"/>
                          </a:solidFill>
                          <a:effectLst/>
                          <a:latin typeface="Josefin Sans" pitchFamily="2" charset="77"/>
                        </a:rPr>
                        <a:t>Distribution</a:t>
                      </a:r>
                    </a:p>
                  </a:txBody>
                  <a:tcPr marL="6147" marR="6147" marT="61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0" i="0" u="none" strike="noStrike">
                          <a:solidFill>
                            <a:srgbClr val="000000"/>
                          </a:solidFill>
                          <a:effectLst/>
                          <a:latin typeface="Josefin Sans" pitchFamily="2" charset="77"/>
                        </a:rPr>
                        <a:t> </a:t>
                      </a:r>
                    </a:p>
                  </a:txBody>
                  <a:tcPr marL="6147" marR="6147" marT="61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 </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 </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 </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 </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 </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 </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 </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 </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 </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 </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Josefin Sans" pitchFamily="2" charset="77"/>
                        </a:rPr>
                        <a:t> </a:t>
                      </a:r>
                    </a:p>
                  </a:txBody>
                  <a:tcPr marL="6147" marR="6147" marT="61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6">
                  <a:txBody>
                    <a:bodyPr/>
                    <a:lstStyle/>
                    <a:p>
                      <a:pPr algn="ctr" fontAlgn="ctr"/>
                      <a:r>
                        <a:rPr lang="en-US" sz="1000" b="1" i="0" u="none" strike="noStrike">
                          <a:solidFill>
                            <a:srgbClr val="000000"/>
                          </a:solidFill>
                          <a:effectLst/>
                          <a:latin typeface="Josefin Sans" pitchFamily="2" charset="77"/>
                        </a:rPr>
                        <a:t>Eugene, OR</a:t>
                      </a:r>
                    </a:p>
                    <a:p>
                      <a:pPr algn="ctr" fontAlgn="ctr"/>
                      <a:r>
                        <a:rPr lang="en-US" sz="1000" b="1" i="0" u="none" strike="noStrike">
                          <a:solidFill>
                            <a:srgbClr val="000000"/>
                          </a:solidFill>
                          <a:effectLst/>
                          <a:latin typeface="Josefin Sans" pitchFamily="2" charset="77"/>
                        </a:rPr>
                        <a:t> (Uni. Of Oregon)</a:t>
                      </a:r>
                    </a:p>
                  </a:txBody>
                  <a:tcPr marL="6147" marR="6147" marT="6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1000" b="1" i="0" u="none" strike="noStrike">
                          <a:solidFill>
                            <a:srgbClr val="000000"/>
                          </a:solidFill>
                          <a:effectLst/>
                          <a:latin typeface="Josefin Sans" pitchFamily="2" charset="77"/>
                        </a:rPr>
                        <a:t>Northwest &amp; Western US</a:t>
                      </a:r>
                    </a:p>
                  </a:txBody>
                  <a:tcPr marL="6147" marR="6147" marT="6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gridSpan="3">
                  <a:txBody>
                    <a:bodyPr/>
                    <a:lstStyle/>
                    <a:p>
                      <a:pPr algn="ctr" fontAlgn="ctr"/>
                      <a:r>
                        <a:rPr lang="en-US" sz="1000" b="1" i="0" u="none" strike="noStrike">
                          <a:solidFill>
                            <a:srgbClr val="000000"/>
                          </a:solidFill>
                          <a:effectLst/>
                          <a:latin typeface="Josefin Sans" pitchFamily="2" charset="77"/>
                        </a:rPr>
                        <a:t>Nationwide</a:t>
                      </a:r>
                      <a:endParaRPr lang="en-US" sz="900" b="1" i="0" u="none" strike="noStrike">
                        <a:solidFill>
                          <a:srgbClr val="000000"/>
                        </a:solidFill>
                        <a:effectLst/>
                        <a:latin typeface="Josefin Sans" pitchFamily="2" charset="77"/>
                      </a:endParaRPr>
                    </a:p>
                  </a:txBody>
                  <a:tcPr marL="6147" marR="6147" marT="61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92880473"/>
                  </a:ext>
                </a:extLst>
              </a:tr>
              <a:tr h="538286">
                <a:tc>
                  <a:txBody>
                    <a:bodyPr/>
                    <a:lstStyle/>
                    <a:p>
                      <a:pPr algn="l" fontAlgn="ctr"/>
                      <a:r>
                        <a:rPr lang="en-US" sz="1100" b="1" i="0" u="none" strike="noStrike">
                          <a:solidFill>
                            <a:srgbClr val="000000"/>
                          </a:solidFill>
                          <a:effectLst/>
                          <a:latin typeface="Josefin Sans" pitchFamily="2" charset="77"/>
                        </a:rPr>
                        <a:t>Communications</a:t>
                      </a:r>
                    </a:p>
                  </a:txBody>
                  <a:tcPr marL="6147" marR="6147" marT="61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l" fontAlgn="ctr"/>
                      <a:r>
                        <a:rPr lang="en-US" sz="900" b="0" i="0" u="none" strike="noStrike">
                          <a:solidFill>
                            <a:srgbClr val="000000"/>
                          </a:solidFill>
                          <a:effectLst/>
                          <a:latin typeface="Josefin Sans" pitchFamily="2" charset="77"/>
                        </a:rPr>
                        <a:t> </a:t>
                      </a:r>
                    </a:p>
                  </a:txBody>
                  <a:tcPr marL="6147" marR="6147" marT="61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ctr"/>
                      <a:r>
                        <a:rPr lang="en-US" sz="1000" b="1" i="0" u="none" strike="noStrike">
                          <a:solidFill>
                            <a:srgbClr val="000000"/>
                          </a:solidFill>
                          <a:effectLst/>
                          <a:latin typeface="Josefin Sans" pitchFamily="2" charset="77"/>
                        </a:rPr>
                        <a:t> </a:t>
                      </a:r>
                    </a:p>
                  </a:txBody>
                  <a:tcPr marL="6147" marR="6147" marT="6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ctr"/>
                      <a:r>
                        <a:rPr lang="en-US" sz="1000" b="1" i="0" u="none" strike="noStrike">
                          <a:solidFill>
                            <a:srgbClr val="000000"/>
                          </a:solidFill>
                          <a:effectLst/>
                          <a:latin typeface="Josefin Sans" pitchFamily="2" charset="77"/>
                        </a:rPr>
                        <a:t> </a:t>
                      </a:r>
                    </a:p>
                  </a:txBody>
                  <a:tcPr marL="6147" marR="6147" marT="61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gridSpan="6">
                  <a:txBody>
                    <a:bodyPr/>
                    <a:lstStyle/>
                    <a:p>
                      <a:pPr algn="ctr" fontAlgn="ctr"/>
                      <a:r>
                        <a:rPr lang="en-US" sz="1000" b="1" i="0" u="none" strike="noStrike">
                          <a:solidFill>
                            <a:srgbClr val="000000"/>
                          </a:solidFill>
                          <a:effectLst/>
                          <a:latin typeface="Josefin Sans" pitchFamily="2" charset="77"/>
                        </a:rPr>
                        <a:t>Sampling &amp; Surveying</a:t>
                      </a:r>
                    </a:p>
                  </a:txBody>
                  <a:tcPr marL="6147" marR="6147" marT="6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000" b="1" i="0" u="none" strike="noStrike">
                          <a:solidFill>
                            <a:srgbClr val="000000"/>
                          </a:solidFill>
                          <a:effectLst/>
                          <a:latin typeface="Josefin Sans" pitchFamily="2" charset="77"/>
                        </a:rPr>
                        <a:t> </a:t>
                      </a:r>
                    </a:p>
                  </a:txBody>
                  <a:tcPr marL="6147" marR="6147" marT="61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ctr"/>
                      <a:r>
                        <a:rPr lang="en-US" sz="1000" b="1" i="0" u="none" strike="noStrike">
                          <a:solidFill>
                            <a:srgbClr val="000000"/>
                          </a:solidFill>
                          <a:effectLst/>
                          <a:latin typeface="Josefin Sans" pitchFamily="2" charset="77"/>
                        </a:rPr>
                        <a:t> </a:t>
                      </a:r>
                    </a:p>
                  </a:txBody>
                  <a:tcPr marL="6147" marR="6147" marT="61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gridSpan="4">
                  <a:txBody>
                    <a:bodyPr/>
                    <a:lstStyle/>
                    <a:p>
                      <a:pPr algn="ctr" fontAlgn="ctr"/>
                      <a:r>
                        <a:rPr lang="en-US" sz="1000" b="1" i="0" u="none" strike="noStrike">
                          <a:solidFill>
                            <a:srgbClr val="000000"/>
                          </a:solidFill>
                          <a:effectLst/>
                          <a:latin typeface="Josefin Sans" pitchFamily="2" charset="77"/>
                        </a:rPr>
                        <a:t>Marketing Campaign Planning</a:t>
                      </a:r>
                    </a:p>
                  </a:txBody>
                  <a:tcPr marL="6147" marR="6147" marT="6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00" b="1" i="0" u="none" strike="noStrike">
                          <a:solidFill>
                            <a:srgbClr val="000000"/>
                          </a:solidFill>
                          <a:effectLst/>
                          <a:latin typeface="Josefin Sans" pitchFamily="2" charset="77"/>
                        </a:rPr>
                        <a:t>Establishing Social Media Presence</a:t>
                      </a:r>
                    </a:p>
                  </a:txBody>
                  <a:tcPr marL="6147" marR="6147" marT="6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000" b="1" i="0" u="none" strike="noStrike">
                          <a:solidFill>
                            <a:srgbClr val="000000"/>
                          </a:solidFill>
                          <a:effectLst/>
                          <a:latin typeface="Josefin Sans" pitchFamily="2" charset="77"/>
                        </a:rPr>
                        <a:t> </a:t>
                      </a:r>
                    </a:p>
                  </a:txBody>
                  <a:tcPr marL="6147" marR="6147" marT="6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gridSpan="4">
                  <a:txBody>
                    <a:bodyPr/>
                    <a:lstStyle/>
                    <a:p>
                      <a:pPr algn="ctr" fontAlgn="ctr"/>
                      <a:r>
                        <a:rPr lang="en-US" sz="1000" b="1" i="0" u="none" strike="noStrike">
                          <a:solidFill>
                            <a:srgbClr val="000000"/>
                          </a:solidFill>
                          <a:effectLst/>
                          <a:latin typeface="Josefin Sans" pitchFamily="2" charset="77"/>
                        </a:rPr>
                        <a:t>Produce TV and static advertisements</a:t>
                      </a:r>
                    </a:p>
                  </a:txBody>
                  <a:tcPr marL="6147" marR="6147" marT="61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5145198"/>
                  </a:ext>
                </a:extLst>
              </a:tr>
            </a:tbl>
          </a:graphicData>
        </a:graphic>
      </p:graphicFrame>
      <p:sp>
        <p:nvSpPr>
          <p:cNvPr id="21" name="Google Shape;540;p38">
            <a:extLst>
              <a:ext uri="{FF2B5EF4-FFF2-40B4-BE49-F238E27FC236}">
                <a16:creationId xmlns:a16="http://schemas.microsoft.com/office/drawing/2014/main" id="{F39A73A9-A9B9-B18A-699B-3DE5288D4B1E}"/>
              </a:ext>
            </a:extLst>
          </p:cNvPr>
          <p:cNvSpPr txBox="1">
            <a:spLocks/>
          </p:cNvSpPr>
          <p:nvPr/>
        </p:nvSpPr>
        <p:spPr>
          <a:xfrm>
            <a:off x="2049516" y="3984872"/>
            <a:ext cx="5696607" cy="891928"/>
          </a:xfrm>
          <a:prstGeom prst="rect">
            <a:avLst/>
          </a:prstGeom>
          <a:noFill/>
          <a:ln w="25400">
            <a:gradFill>
              <a:gsLst>
                <a:gs pos="51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9pPr>
          </a:lstStyle>
          <a:p>
            <a:r>
              <a:rPr lang="en-US" sz="1400" b="0"/>
              <a:t>A fundamental schedule for </a:t>
            </a:r>
            <a:r>
              <a:rPr lang="en-US" sz="1400"/>
              <a:t>Burger Rings</a:t>
            </a:r>
            <a:r>
              <a:rPr lang="en-US" sz="1400" b="0"/>
              <a:t> to establish itself, gain traction, and reach our marketing objective </a:t>
            </a:r>
          </a:p>
          <a:p>
            <a:r>
              <a:rPr lang="en-US" sz="1400" b="0"/>
              <a:t>in the desired timeframe. </a:t>
            </a:r>
          </a:p>
        </p:txBody>
      </p:sp>
    </p:spTree>
    <p:extLst>
      <p:ext uri="{BB962C8B-B14F-4D97-AF65-F5344CB8AC3E}">
        <p14:creationId xmlns:p14="http://schemas.microsoft.com/office/powerpoint/2010/main" val="4238312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C991A-C010-7CFA-34B2-D9F84998D90C}"/>
              </a:ext>
            </a:extLst>
          </p:cNvPr>
          <p:cNvSpPr>
            <a:spLocks noGrp="1"/>
          </p:cNvSpPr>
          <p:nvPr>
            <p:ph type="title"/>
          </p:nvPr>
        </p:nvSpPr>
        <p:spPr>
          <a:xfrm>
            <a:off x="2180061" y="411430"/>
            <a:ext cx="4783878" cy="572700"/>
          </a:xfrm>
          <a:noFill/>
          <a:ln w="25400">
            <a:gradFill>
              <a:gsLst>
                <a:gs pos="51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p>
            <a:r>
              <a:rPr lang="en-US"/>
              <a:t>Cost Estimate</a:t>
            </a:r>
          </a:p>
          <a:p>
            <a:pPr>
              <a:buSzPts val="3600"/>
            </a:pPr>
            <a:endParaRPr lang="en-US"/>
          </a:p>
        </p:txBody>
      </p:sp>
      <p:sp>
        <p:nvSpPr>
          <p:cNvPr id="21" name="Google Shape;540;p38">
            <a:extLst>
              <a:ext uri="{FF2B5EF4-FFF2-40B4-BE49-F238E27FC236}">
                <a16:creationId xmlns:a16="http://schemas.microsoft.com/office/drawing/2014/main" id="{F39A73A9-A9B9-B18A-699B-3DE5288D4B1E}"/>
              </a:ext>
            </a:extLst>
          </p:cNvPr>
          <p:cNvSpPr txBox="1">
            <a:spLocks/>
          </p:cNvSpPr>
          <p:nvPr/>
        </p:nvSpPr>
        <p:spPr>
          <a:xfrm>
            <a:off x="1796287" y="1360342"/>
            <a:ext cx="5551426" cy="3121715"/>
          </a:xfrm>
          <a:prstGeom prst="rect">
            <a:avLst/>
          </a:prstGeom>
          <a:noFill/>
          <a:ln w="25400">
            <a:gradFill>
              <a:gsLst>
                <a:gs pos="51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9pPr>
          </a:lstStyle>
          <a:p>
            <a:pPr lvl="1"/>
            <a:r>
              <a:rPr lang="en-US" sz="1600" b="0"/>
              <a:t>Factory Expense: $10,000</a:t>
            </a:r>
          </a:p>
          <a:p>
            <a:pPr lvl="1"/>
            <a:endParaRPr lang="en-US" sz="1600" b="0"/>
          </a:p>
          <a:p>
            <a:pPr lvl="1"/>
            <a:r>
              <a:rPr lang="en-US" sz="1600" b="0"/>
              <a:t>Warehouse Rent Expense: $25,000</a:t>
            </a:r>
          </a:p>
          <a:p>
            <a:pPr lvl="1"/>
            <a:endParaRPr lang="en-US" sz="1600" b="0"/>
          </a:p>
          <a:p>
            <a:pPr lvl="1"/>
            <a:r>
              <a:rPr lang="en-US" sz="1600" b="0"/>
              <a:t>Utilities Expense: $10,000</a:t>
            </a:r>
          </a:p>
          <a:p>
            <a:pPr lvl="1"/>
            <a:endParaRPr lang="en-US" sz="1600" b="0"/>
          </a:p>
          <a:p>
            <a:pPr lvl="1"/>
            <a:r>
              <a:rPr lang="en-US" sz="1600" b="0"/>
              <a:t>Equipment Costs: $20,000</a:t>
            </a:r>
          </a:p>
          <a:p>
            <a:pPr lvl="1"/>
            <a:endParaRPr lang="en-US" sz="1600" b="0"/>
          </a:p>
          <a:p>
            <a:pPr lvl="1"/>
            <a:r>
              <a:rPr lang="en-US" sz="1600" b="0"/>
              <a:t>Shipping and Distribution Costs: $60,000 to $200,000</a:t>
            </a:r>
          </a:p>
          <a:p>
            <a:pPr lvl="1"/>
            <a:endParaRPr lang="en-US" sz="1600" b="0"/>
          </a:p>
          <a:p>
            <a:pPr lvl="1"/>
            <a:r>
              <a:rPr lang="en-US" sz="1600" b="0"/>
              <a:t>Advertising Expense: $100,000,000</a:t>
            </a:r>
          </a:p>
        </p:txBody>
      </p:sp>
    </p:spTree>
    <p:extLst>
      <p:ext uri="{BB962C8B-B14F-4D97-AF65-F5344CB8AC3E}">
        <p14:creationId xmlns:p14="http://schemas.microsoft.com/office/powerpoint/2010/main" val="187699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9"/>
          <p:cNvSpPr txBox="1">
            <a:spLocks noGrp="1"/>
          </p:cNvSpPr>
          <p:nvPr>
            <p:ph type="title"/>
          </p:nvPr>
        </p:nvSpPr>
        <p:spPr>
          <a:xfrm>
            <a:off x="2142000" y="1257507"/>
            <a:ext cx="4860000" cy="2135650"/>
          </a:xfrm>
          <a:custGeom>
            <a:avLst/>
            <a:gdLst>
              <a:gd name="connsiteX0" fmla="*/ 0 w 4860000"/>
              <a:gd name="connsiteY0" fmla="*/ 0 h 2135650"/>
              <a:gd name="connsiteX1" fmla="*/ 588600 w 4860000"/>
              <a:gd name="connsiteY1" fmla="*/ 0 h 2135650"/>
              <a:gd name="connsiteX2" fmla="*/ 982800 w 4860000"/>
              <a:gd name="connsiteY2" fmla="*/ 0 h 2135650"/>
              <a:gd name="connsiteX3" fmla="*/ 1474200 w 4860000"/>
              <a:gd name="connsiteY3" fmla="*/ 0 h 2135650"/>
              <a:gd name="connsiteX4" fmla="*/ 2111400 w 4860000"/>
              <a:gd name="connsiteY4" fmla="*/ 0 h 2135650"/>
              <a:gd name="connsiteX5" fmla="*/ 2651400 w 4860000"/>
              <a:gd name="connsiteY5" fmla="*/ 0 h 2135650"/>
              <a:gd name="connsiteX6" fmla="*/ 3240000 w 4860000"/>
              <a:gd name="connsiteY6" fmla="*/ 0 h 2135650"/>
              <a:gd name="connsiteX7" fmla="*/ 3731400 w 4860000"/>
              <a:gd name="connsiteY7" fmla="*/ 0 h 2135650"/>
              <a:gd name="connsiteX8" fmla="*/ 4271400 w 4860000"/>
              <a:gd name="connsiteY8" fmla="*/ 0 h 2135650"/>
              <a:gd name="connsiteX9" fmla="*/ 4860000 w 4860000"/>
              <a:gd name="connsiteY9" fmla="*/ 0 h 2135650"/>
              <a:gd name="connsiteX10" fmla="*/ 4860000 w 4860000"/>
              <a:gd name="connsiteY10" fmla="*/ 491200 h 2135650"/>
              <a:gd name="connsiteX11" fmla="*/ 4860000 w 4860000"/>
              <a:gd name="connsiteY11" fmla="*/ 961043 h 2135650"/>
              <a:gd name="connsiteX12" fmla="*/ 4860000 w 4860000"/>
              <a:gd name="connsiteY12" fmla="*/ 1452242 h 2135650"/>
              <a:gd name="connsiteX13" fmla="*/ 4860000 w 4860000"/>
              <a:gd name="connsiteY13" fmla="*/ 2135650 h 2135650"/>
              <a:gd name="connsiteX14" fmla="*/ 4320000 w 4860000"/>
              <a:gd name="connsiteY14" fmla="*/ 2135650 h 2135650"/>
              <a:gd name="connsiteX15" fmla="*/ 3780000 w 4860000"/>
              <a:gd name="connsiteY15" fmla="*/ 2135650 h 2135650"/>
              <a:gd name="connsiteX16" fmla="*/ 3337200 w 4860000"/>
              <a:gd name="connsiteY16" fmla="*/ 2135650 h 2135650"/>
              <a:gd name="connsiteX17" fmla="*/ 2797200 w 4860000"/>
              <a:gd name="connsiteY17" fmla="*/ 2135650 h 2135650"/>
              <a:gd name="connsiteX18" fmla="*/ 2257200 w 4860000"/>
              <a:gd name="connsiteY18" fmla="*/ 2135650 h 2135650"/>
              <a:gd name="connsiteX19" fmla="*/ 1717200 w 4860000"/>
              <a:gd name="connsiteY19" fmla="*/ 2135650 h 2135650"/>
              <a:gd name="connsiteX20" fmla="*/ 1177200 w 4860000"/>
              <a:gd name="connsiteY20" fmla="*/ 2135650 h 2135650"/>
              <a:gd name="connsiteX21" fmla="*/ 685800 w 4860000"/>
              <a:gd name="connsiteY21" fmla="*/ 2135650 h 2135650"/>
              <a:gd name="connsiteX22" fmla="*/ 0 w 4860000"/>
              <a:gd name="connsiteY22" fmla="*/ 2135650 h 2135650"/>
              <a:gd name="connsiteX23" fmla="*/ 0 w 4860000"/>
              <a:gd name="connsiteY23" fmla="*/ 1601738 h 2135650"/>
              <a:gd name="connsiteX24" fmla="*/ 0 w 4860000"/>
              <a:gd name="connsiteY24" fmla="*/ 1046469 h 2135650"/>
              <a:gd name="connsiteX25" fmla="*/ 0 w 4860000"/>
              <a:gd name="connsiteY25" fmla="*/ 491199 h 2135650"/>
              <a:gd name="connsiteX26" fmla="*/ 0 w 4860000"/>
              <a:gd name="connsiteY26" fmla="*/ 0 h 213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60000" h="2135650" fill="none" extrusionOk="0">
                <a:moveTo>
                  <a:pt x="0" y="0"/>
                </a:moveTo>
                <a:cubicBezTo>
                  <a:pt x="158498" y="-45380"/>
                  <a:pt x="356918" y="50698"/>
                  <a:pt x="588600" y="0"/>
                </a:cubicBezTo>
                <a:cubicBezTo>
                  <a:pt x="820282" y="-50698"/>
                  <a:pt x="856695" y="43465"/>
                  <a:pt x="982800" y="0"/>
                </a:cubicBezTo>
                <a:cubicBezTo>
                  <a:pt x="1108905" y="-43465"/>
                  <a:pt x="1280346" y="56350"/>
                  <a:pt x="1474200" y="0"/>
                </a:cubicBezTo>
                <a:cubicBezTo>
                  <a:pt x="1668054" y="-56350"/>
                  <a:pt x="1973820" y="32238"/>
                  <a:pt x="2111400" y="0"/>
                </a:cubicBezTo>
                <a:cubicBezTo>
                  <a:pt x="2248980" y="-32238"/>
                  <a:pt x="2410901" y="49948"/>
                  <a:pt x="2651400" y="0"/>
                </a:cubicBezTo>
                <a:cubicBezTo>
                  <a:pt x="2891899" y="-49948"/>
                  <a:pt x="3000937" y="52735"/>
                  <a:pt x="3240000" y="0"/>
                </a:cubicBezTo>
                <a:cubicBezTo>
                  <a:pt x="3479063" y="-52735"/>
                  <a:pt x="3500289" y="46320"/>
                  <a:pt x="3731400" y="0"/>
                </a:cubicBezTo>
                <a:cubicBezTo>
                  <a:pt x="3962511" y="-46320"/>
                  <a:pt x="4034618" y="37879"/>
                  <a:pt x="4271400" y="0"/>
                </a:cubicBezTo>
                <a:cubicBezTo>
                  <a:pt x="4508182" y="-37879"/>
                  <a:pt x="4715515" y="31426"/>
                  <a:pt x="4860000" y="0"/>
                </a:cubicBezTo>
                <a:cubicBezTo>
                  <a:pt x="4870493" y="111772"/>
                  <a:pt x="4858517" y="387237"/>
                  <a:pt x="4860000" y="491200"/>
                </a:cubicBezTo>
                <a:cubicBezTo>
                  <a:pt x="4861483" y="595163"/>
                  <a:pt x="4847687" y="738750"/>
                  <a:pt x="4860000" y="961043"/>
                </a:cubicBezTo>
                <a:cubicBezTo>
                  <a:pt x="4872313" y="1183336"/>
                  <a:pt x="4838527" y="1320247"/>
                  <a:pt x="4860000" y="1452242"/>
                </a:cubicBezTo>
                <a:cubicBezTo>
                  <a:pt x="4881473" y="1584237"/>
                  <a:pt x="4805456" y="1892088"/>
                  <a:pt x="4860000" y="2135650"/>
                </a:cubicBezTo>
                <a:cubicBezTo>
                  <a:pt x="4597505" y="2168314"/>
                  <a:pt x="4569361" y="2099182"/>
                  <a:pt x="4320000" y="2135650"/>
                </a:cubicBezTo>
                <a:cubicBezTo>
                  <a:pt x="4070639" y="2172118"/>
                  <a:pt x="3923880" y="2105411"/>
                  <a:pt x="3780000" y="2135650"/>
                </a:cubicBezTo>
                <a:cubicBezTo>
                  <a:pt x="3636120" y="2165889"/>
                  <a:pt x="3549240" y="2104573"/>
                  <a:pt x="3337200" y="2135650"/>
                </a:cubicBezTo>
                <a:cubicBezTo>
                  <a:pt x="3125160" y="2166727"/>
                  <a:pt x="2974553" y="2082262"/>
                  <a:pt x="2797200" y="2135650"/>
                </a:cubicBezTo>
                <a:cubicBezTo>
                  <a:pt x="2619847" y="2189038"/>
                  <a:pt x="2391350" y="2088445"/>
                  <a:pt x="2257200" y="2135650"/>
                </a:cubicBezTo>
                <a:cubicBezTo>
                  <a:pt x="2123050" y="2182855"/>
                  <a:pt x="1876995" y="2071847"/>
                  <a:pt x="1717200" y="2135650"/>
                </a:cubicBezTo>
                <a:cubicBezTo>
                  <a:pt x="1557405" y="2199453"/>
                  <a:pt x="1381052" y="2074592"/>
                  <a:pt x="1177200" y="2135650"/>
                </a:cubicBezTo>
                <a:cubicBezTo>
                  <a:pt x="973348" y="2196708"/>
                  <a:pt x="809759" y="2093438"/>
                  <a:pt x="685800" y="2135650"/>
                </a:cubicBezTo>
                <a:cubicBezTo>
                  <a:pt x="561841" y="2177862"/>
                  <a:pt x="178778" y="2106907"/>
                  <a:pt x="0" y="2135650"/>
                </a:cubicBezTo>
                <a:cubicBezTo>
                  <a:pt x="-44381" y="1980024"/>
                  <a:pt x="4786" y="1785635"/>
                  <a:pt x="0" y="1601738"/>
                </a:cubicBezTo>
                <a:cubicBezTo>
                  <a:pt x="-4786" y="1417841"/>
                  <a:pt x="48413" y="1226747"/>
                  <a:pt x="0" y="1046469"/>
                </a:cubicBezTo>
                <a:cubicBezTo>
                  <a:pt x="-48413" y="866191"/>
                  <a:pt x="55517" y="618964"/>
                  <a:pt x="0" y="491199"/>
                </a:cubicBezTo>
                <a:cubicBezTo>
                  <a:pt x="-55517" y="363434"/>
                  <a:pt x="27005" y="231185"/>
                  <a:pt x="0" y="0"/>
                </a:cubicBezTo>
                <a:close/>
              </a:path>
              <a:path w="4860000" h="2135650" stroke="0" extrusionOk="0">
                <a:moveTo>
                  <a:pt x="0" y="0"/>
                </a:moveTo>
                <a:cubicBezTo>
                  <a:pt x="223002" y="-48253"/>
                  <a:pt x="351395" y="45707"/>
                  <a:pt x="491400" y="0"/>
                </a:cubicBezTo>
                <a:cubicBezTo>
                  <a:pt x="631405" y="-45707"/>
                  <a:pt x="699817" y="38417"/>
                  <a:pt x="885600" y="0"/>
                </a:cubicBezTo>
                <a:cubicBezTo>
                  <a:pt x="1071383" y="-38417"/>
                  <a:pt x="1293473" y="35285"/>
                  <a:pt x="1522800" y="0"/>
                </a:cubicBezTo>
                <a:cubicBezTo>
                  <a:pt x="1752127" y="-35285"/>
                  <a:pt x="1865803" y="16605"/>
                  <a:pt x="2014200" y="0"/>
                </a:cubicBezTo>
                <a:cubicBezTo>
                  <a:pt x="2162597" y="-16605"/>
                  <a:pt x="2304732" y="18169"/>
                  <a:pt x="2505600" y="0"/>
                </a:cubicBezTo>
                <a:cubicBezTo>
                  <a:pt x="2706468" y="-18169"/>
                  <a:pt x="2946929" y="54487"/>
                  <a:pt x="3142800" y="0"/>
                </a:cubicBezTo>
                <a:cubicBezTo>
                  <a:pt x="3338671" y="-54487"/>
                  <a:pt x="3429678" y="20331"/>
                  <a:pt x="3585600" y="0"/>
                </a:cubicBezTo>
                <a:cubicBezTo>
                  <a:pt x="3741522" y="-20331"/>
                  <a:pt x="3935622" y="40263"/>
                  <a:pt x="4222800" y="0"/>
                </a:cubicBezTo>
                <a:cubicBezTo>
                  <a:pt x="4509978" y="-40263"/>
                  <a:pt x="4708104" y="30325"/>
                  <a:pt x="4860000" y="0"/>
                </a:cubicBezTo>
                <a:cubicBezTo>
                  <a:pt x="4861478" y="198073"/>
                  <a:pt x="4848649" y="320701"/>
                  <a:pt x="4860000" y="533913"/>
                </a:cubicBezTo>
                <a:cubicBezTo>
                  <a:pt x="4871351" y="747125"/>
                  <a:pt x="4847143" y="853147"/>
                  <a:pt x="4860000" y="1067825"/>
                </a:cubicBezTo>
                <a:cubicBezTo>
                  <a:pt x="4872857" y="1282503"/>
                  <a:pt x="4827510" y="1503368"/>
                  <a:pt x="4860000" y="1623094"/>
                </a:cubicBezTo>
                <a:cubicBezTo>
                  <a:pt x="4892490" y="1742820"/>
                  <a:pt x="4839811" y="1882689"/>
                  <a:pt x="4860000" y="2135650"/>
                </a:cubicBezTo>
                <a:cubicBezTo>
                  <a:pt x="4713757" y="2157611"/>
                  <a:pt x="4568856" y="2117129"/>
                  <a:pt x="4320000" y="2135650"/>
                </a:cubicBezTo>
                <a:cubicBezTo>
                  <a:pt x="4071144" y="2154171"/>
                  <a:pt x="3979753" y="2107343"/>
                  <a:pt x="3877200" y="2135650"/>
                </a:cubicBezTo>
                <a:cubicBezTo>
                  <a:pt x="3774647" y="2163957"/>
                  <a:pt x="3569910" y="2079247"/>
                  <a:pt x="3337200" y="2135650"/>
                </a:cubicBezTo>
                <a:cubicBezTo>
                  <a:pt x="3104490" y="2192053"/>
                  <a:pt x="2994541" y="2059634"/>
                  <a:pt x="2700000" y="2135650"/>
                </a:cubicBezTo>
                <a:cubicBezTo>
                  <a:pt x="2405459" y="2211666"/>
                  <a:pt x="2368018" y="2105680"/>
                  <a:pt x="2160000" y="2135650"/>
                </a:cubicBezTo>
                <a:cubicBezTo>
                  <a:pt x="1951982" y="2165620"/>
                  <a:pt x="1862548" y="2115975"/>
                  <a:pt x="1765800" y="2135650"/>
                </a:cubicBezTo>
                <a:cubicBezTo>
                  <a:pt x="1669052" y="2155325"/>
                  <a:pt x="1528931" y="2091123"/>
                  <a:pt x="1323000" y="2135650"/>
                </a:cubicBezTo>
                <a:cubicBezTo>
                  <a:pt x="1117069" y="2180177"/>
                  <a:pt x="862501" y="2110178"/>
                  <a:pt x="685800" y="2135650"/>
                </a:cubicBezTo>
                <a:cubicBezTo>
                  <a:pt x="509099" y="2161122"/>
                  <a:pt x="337473" y="2082335"/>
                  <a:pt x="0" y="2135650"/>
                </a:cubicBezTo>
                <a:cubicBezTo>
                  <a:pt x="-47039" y="1973658"/>
                  <a:pt x="50653" y="1875367"/>
                  <a:pt x="0" y="1644451"/>
                </a:cubicBezTo>
                <a:cubicBezTo>
                  <a:pt x="-50653" y="1413535"/>
                  <a:pt x="7617" y="1257139"/>
                  <a:pt x="0" y="1131895"/>
                </a:cubicBezTo>
                <a:cubicBezTo>
                  <a:pt x="-7617" y="1006651"/>
                  <a:pt x="39336" y="806096"/>
                  <a:pt x="0" y="662052"/>
                </a:cubicBezTo>
                <a:cubicBezTo>
                  <a:pt x="-39336" y="518008"/>
                  <a:pt x="9750" y="319789"/>
                  <a:pt x="0" y="0"/>
                </a:cubicBezTo>
                <a:close/>
              </a:path>
            </a:pathLst>
          </a:custGeom>
          <a:ln w="92075" cmpd="tri">
            <a:gradFill>
              <a:gsLst>
                <a:gs pos="0">
                  <a:schemeClr val="accent6">
                    <a:lumMod val="20000"/>
                    <a:lumOff val="80000"/>
                  </a:schemeClr>
                </a:gs>
                <a:gs pos="50000">
                  <a:schemeClr val="accent6">
                    <a:lumMod val="40000"/>
                    <a:lumOff val="60000"/>
                  </a:schemeClr>
                </a:gs>
                <a:gs pos="100000">
                  <a:schemeClr val="accent6">
                    <a:lumMod val="60000"/>
                    <a:lumOff val="40000"/>
                  </a:schemeClr>
                </a:gs>
              </a:gsLst>
              <a:lin ang="5400000" scaled="1"/>
            </a:gra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spcFirstLastPara="1" wrap="square" lIns="91425" tIns="91425" rIns="91425" bIns="91425" anchor="ctr" anchorCtr="0">
            <a:noAutofit/>
          </a:bodyPr>
          <a:lstStyle/>
          <a:p>
            <a:r>
              <a:rPr lang="en-US" sz="5600"/>
              <a:t>THANK YOU!</a:t>
            </a:r>
            <a:br>
              <a:rPr lang="en-US" sz="5600"/>
            </a:br>
            <a:r>
              <a:rPr lang="en-US" sz="2000" b="0"/>
              <a:t>We hope you keep the American tradition alive with us at Burger Rings</a:t>
            </a:r>
            <a:endParaRPr lang="en-US" sz="5600"/>
          </a:p>
        </p:txBody>
      </p:sp>
      <p:sp>
        <p:nvSpPr>
          <p:cNvPr id="560" name="Google Shape;560;p39"/>
          <p:cNvSpPr txBox="1">
            <a:spLocks noGrp="1"/>
          </p:cNvSpPr>
          <p:nvPr>
            <p:ph type="subTitle" idx="1"/>
          </p:nvPr>
        </p:nvSpPr>
        <p:spPr>
          <a:xfrm>
            <a:off x="2142000" y="3817375"/>
            <a:ext cx="4860000" cy="491700"/>
          </a:xfrm>
          <a:custGeom>
            <a:avLst/>
            <a:gdLst>
              <a:gd name="connsiteX0" fmla="*/ 0 w 4860000"/>
              <a:gd name="connsiteY0" fmla="*/ 0 h 491700"/>
              <a:gd name="connsiteX1" fmla="*/ 442800 w 4860000"/>
              <a:gd name="connsiteY1" fmla="*/ 0 h 491700"/>
              <a:gd name="connsiteX2" fmla="*/ 934200 w 4860000"/>
              <a:gd name="connsiteY2" fmla="*/ 0 h 491700"/>
              <a:gd name="connsiteX3" fmla="*/ 1377000 w 4860000"/>
              <a:gd name="connsiteY3" fmla="*/ 0 h 491700"/>
              <a:gd name="connsiteX4" fmla="*/ 1965600 w 4860000"/>
              <a:gd name="connsiteY4" fmla="*/ 0 h 491700"/>
              <a:gd name="connsiteX5" fmla="*/ 2505600 w 4860000"/>
              <a:gd name="connsiteY5" fmla="*/ 0 h 491700"/>
              <a:gd name="connsiteX6" fmla="*/ 3045600 w 4860000"/>
              <a:gd name="connsiteY6" fmla="*/ 0 h 491700"/>
              <a:gd name="connsiteX7" fmla="*/ 3682800 w 4860000"/>
              <a:gd name="connsiteY7" fmla="*/ 0 h 491700"/>
              <a:gd name="connsiteX8" fmla="*/ 4271400 w 4860000"/>
              <a:gd name="connsiteY8" fmla="*/ 0 h 491700"/>
              <a:gd name="connsiteX9" fmla="*/ 4860000 w 4860000"/>
              <a:gd name="connsiteY9" fmla="*/ 0 h 491700"/>
              <a:gd name="connsiteX10" fmla="*/ 4860000 w 4860000"/>
              <a:gd name="connsiteY10" fmla="*/ 491700 h 491700"/>
              <a:gd name="connsiteX11" fmla="*/ 4465800 w 4860000"/>
              <a:gd name="connsiteY11" fmla="*/ 491700 h 491700"/>
              <a:gd name="connsiteX12" fmla="*/ 4023000 w 4860000"/>
              <a:gd name="connsiteY12" fmla="*/ 491700 h 491700"/>
              <a:gd name="connsiteX13" fmla="*/ 3434400 w 4860000"/>
              <a:gd name="connsiteY13" fmla="*/ 491700 h 491700"/>
              <a:gd name="connsiteX14" fmla="*/ 2797200 w 4860000"/>
              <a:gd name="connsiteY14" fmla="*/ 491700 h 491700"/>
              <a:gd name="connsiteX15" fmla="*/ 2305800 w 4860000"/>
              <a:gd name="connsiteY15" fmla="*/ 491700 h 491700"/>
              <a:gd name="connsiteX16" fmla="*/ 1668600 w 4860000"/>
              <a:gd name="connsiteY16" fmla="*/ 491700 h 491700"/>
              <a:gd name="connsiteX17" fmla="*/ 1225800 w 4860000"/>
              <a:gd name="connsiteY17" fmla="*/ 491700 h 491700"/>
              <a:gd name="connsiteX18" fmla="*/ 831600 w 4860000"/>
              <a:gd name="connsiteY18" fmla="*/ 491700 h 491700"/>
              <a:gd name="connsiteX19" fmla="*/ 0 w 4860000"/>
              <a:gd name="connsiteY19" fmla="*/ 491700 h 491700"/>
              <a:gd name="connsiteX20" fmla="*/ 0 w 4860000"/>
              <a:gd name="connsiteY20" fmla="*/ 0 h 49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0000" h="491700" fill="none" extrusionOk="0">
                <a:moveTo>
                  <a:pt x="0" y="0"/>
                </a:moveTo>
                <a:cubicBezTo>
                  <a:pt x="118648" y="-29906"/>
                  <a:pt x="279786" y="46107"/>
                  <a:pt x="442800" y="0"/>
                </a:cubicBezTo>
                <a:cubicBezTo>
                  <a:pt x="605814" y="-46107"/>
                  <a:pt x="718915" y="14317"/>
                  <a:pt x="934200" y="0"/>
                </a:cubicBezTo>
                <a:cubicBezTo>
                  <a:pt x="1149485" y="-14317"/>
                  <a:pt x="1186195" y="26601"/>
                  <a:pt x="1377000" y="0"/>
                </a:cubicBezTo>
                <a:cubicBezTo>
                  <a:pt x="1567805" y="-26601"/>
                  <a:pt x="1811317" y="20028"/>
                  <a:pt x="1965600" y="0"/>
                </a:cubicBezTo>
                <a:cubicBezTo>
                  <a:pt x="2119883" y="-20028"/>
                  <a:pt x="2381736" y="37164"/>
                  <a:pt x="2505600" y="0"/>
                </a:cubicBezTo>
                <a:cubicBezTo>
                  <a:pt x="2629464" y="-37164"/>
                  <a:pt x="2827401" y="27639"/>
                  <a:pt x="3045600" y="0"/>
                </a:cubicBezTo>
                <a:cubicBezTo>
                  <a:pt x="3263799" y="-27639"/>
                  <a:pt x="3404924" y="7249"/>
                  <a:pt x="3682800" y="0"/>
                </a:cubicBezTo>
                <a:cubicBezTo>
                  <a:pt x="3960676" y="-7249"/>
                  <a:pt x="4039718" y="50698"/>
                  <a:pt x="4271400" y="0"/>
                </a:cubicBezTo>
                <a:cubicBezTo>
                  <a:pt x="4503082" y="-50698"/>
                  <a:pt x="4724728" y="26617"/>
                  <a:pt x="4860000" y="0"/>
                </a:cubicBezTo>
                <a:cubicBezTo>
                  <a:pt x="4914746" y="217427"/>
                  <a:pt x="4853142" y="299440"/>
                  <a:pt x="4860000" y="491700"/>
                </a:cubicBezTo>
                <a:cubicBezTo>
                  <a:pt x="4761256" y="511754"/>
                  <a:pt x="4630488" y="447140"/>
                  <a:pt x="4465800" y="491700"/>
                </a:cubicBezTo>
                <a:cubicBezTo>
                  <a:pt x="4301112" y="536260"/>
                  <a:pt x="4180166" y="443788"/>
                  <a:pt x="4023000" y="491700"/>
                </a:cubicBezTo>
                <a:cubicBezTo>
                  <a:pt x="3865834" y="539612"/>
                  <a:pt x="3652881" y="453879"/>
                  <a:pt x="3434400" y="491700"/>
                </a:cubicBezTo>
                <a:cubicBezTo>
                  <a:pt x="3215919" y="529521"/>
                  <a:pt x="2949804" y="425971"/>
                  <a:pt x="2797200" y="491700"/>
                </a:cubicBezTo>
                <a:cubicBezTo>
                  <a:pt x="2644596" y="557429"/>
                  <a:pt x="2519239" y="446213"/>
                  <a:pt x="2305800" y="491700"/>
                </a:cubicBezTo>
                <a:cubicBezTo>
                  <a:pt x="2092361" y="537187"/>
                  <a:pt x="1949345" y="416612"/>
                  <a:pt x="1668600" y="491700"/>
                </a:cubicBezTo>
                <a:cubicBezTo>
                  <a:pt x="1387855" y="566788"/>
                  <a:pt x="1427887" y="446903"/>
                  <a:pt x="1225800" y="491700"/>
                </a:cubicBezTo>
                <a:cubicBezTo>
                  <a:pt x="1023713" y="536497"/>
                  <a:pt x="1012664" y="480987"/>
                  <a:pt x="831600" y="491700"/>
                </a:cubicBezTo>
                <a:cubicBezTo>
                  <a:pt x="650536" y="502413"/>
                  <a:pt x="259653" y="457952"/>
                  <a:pt x="0" y="491700"/>
                </a:cubicBezTo>
                <a:cubicBezTo>
                  <a:pt x="-52152" y="297949"/>
                  <a:pt x="52861" y="140450"/>
                  <a:pt x="0" y="0"/>
                </a:cubicBezTo>
                <a:close/>
              </a:path>
              <a:path w="4860000" h="491700" stroke="0" extrusionOk="0">
                <a:moveTo>
                  <a:pt x="0" y="0"/>
                </a:moveTo>
                <a:cubicBezTo>
                  <a:pt x="223002" y="-48253"/>
                  <a:pt x="351395" y="45707"/>
                  <a:pt x="491400" y="0"/>
                </a:cubicBezTo>
                <a:cubicBezTo>
                  <a:pt x="631405" y="-45707"/>
                  <a:pt x="699817" y="38417"/>
                  <a:pt x="885600" y="0"/>
                </a:cubicBezTo>
                <a:cubicBezTo>
                  <a:pt x="1071383" y="-38417"/>
                  <a:pt x="1293473" y="35285"/>
                  <a:pt x="1522800" y="0"/>
                </a:cubicBezTo>
                <a:cubicBezTo>
                  <a:pt x="1752127" y="-35285"/>
                  <a:pt x="1865803" y="16605"/>
                  <a:pt x="2014200" y="0"/>
                </a:cubicBezTo>
                <a:cubicBezTo>
                  <a:pt x="2162597" y="-16605"/>
                  <a:pt x="2304732" y="18169"/>
                  <a:pt x="2505600" y="0"/>
                </a:cubicBezTo>
                <a:cubicBezTo>
                  <a:pt x="2706468" y="-18169"/>
                  <a:pt x="2946929" y="54487"/>
                  <a:pt x="3142800" y="0"/>
                </a:cubicBezTo>
                <a:cubicBezTo>
                  <a:pt x="3338671" y="-54487"/>
                  <a:pt x="3429678" y="20331"/>
                  <a:pt x="3585600" y="0"/>
                </a:cubicBezTo>
                <a:cubicBezTo>
                  <a:pt x="3741522" y="-20331"/>
                  <a:pt x="3935622" y="40263"/>
                  <a:pt x="4222800" y="0"/>
                </a:cubicBezTo>
                <a:cubicBezTo>
                  <a:pt x="4509978" y="-40263"/>
                  <a:pt x="4708104" y="30325"/>
                  <a:pt x="4860000" y="0"/>
                </a:cubicBezTo>
                <a:cubicBezTo>
                  <a:pt x="4903871" y="112217"/>
                  <a:pt x="4818309" y="325852"/>
                  <a:pt x="4860000" y="491700"/>
                </a:cubicBezTo>
                <a:cubicBezTo>
                  <a:pt x="4744428" y="545769"/>
                  <a:pt x="4510525" y="464866"/>
                  <a:pt x="4320000" y="491700"/>
                </a:cubicBezTo>
                <a:cubicBezTo>
                  <a:pt x="4129475" y="518534"/>
                  <a:pt x="3951692" y="473714"/>
                  <a:pt x="3828600" y="491700"/>
                </a:cubicBezTo>
                <a:cubicBezTo>
                  <a:pt x="3705508" y="509686"/>
                  <a:pt x="3421666" y="421312"/>
                  <a:pt x="3191400" y="491700"/>
                </a:cubicBezTo>
                <a:cubicBezTo>
                  <a:pt x="2961134" y="562088"/>
                  <a:pt x="2695538" y="457627"/>
                  <a:pt x="2554200" y="491700"/>
                </a:cubicBezTo>
                <a:cubicBezTo>
                  <a:pt x="2412862" y="525773"/>
                  <a:pt x="2213953" y="463393"/>
                  <a:pt x="2111400" y="491700"/>
                </a:cubicBezTo>
                <a:cubicBezTo>
                  <a:pt x="2008847" y="520007"/>
                  <a:pt x="1804110" y="435297"/>
                  <a:pt x="1571400" y="491700"/>
                </a:cubicBezTo>
                <a:cubicBezTo>
                  <a:pt x="1338690" y="548103"/>
                  <a:pt x="1228741" y="415684"/>
                  <a:pt x="934200" y="491700"/>
                </a:cubicBezTo>
                <a:cubicBezTo>
                  <a:pt x="639659" y="567716"/>
                  <a:pt x="380441" y="444882"/>
                  <a:pt x="0" y="491700"/>
                </a:cubicBezTo>
                <a:cubicBezTo>
                  <a:pt x="-3077" y="333932"/>
                  <a:pt x="10873" y="142093"/>
                  <a:pt x="0" y="0"/>
                </a:cubicBezTo>
                <a:close/>
              </a:path>
            </a:pathLst>
          </a:custGeom>
          <a:ln w="92075" cmpd="tri">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1"/>
            </a:gra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spcFirstLastPara="1" wrap="square" lIns="91425" tIns="91425" rIns="91425" bIns="91425" anchor="ctr" anchorCtr="0">
            <a:noAutofit/>
          </a:bodyPr>
          <a:lstStyle/>
          <a:p>
            <a:pPr marL="0" indent="0"/>
            <a:r>
              <a:rPr lang="en-US" b="1"/>
              <a:t>Contact: </a:t>
            </a:r>
            <a:r>
              <a:rPr lang="en-US"/>
              <a:t>Parker Hoyt – parkerhoyt03@gmail.com</a:t>
            </a:r>
            <a:endParaRPr lang="en-US" b="1"/>
          </a:p>
        </p:txBody>
      </p:sp>
    </p:spTree>
    <p:extLst>
      <p:ext uri="{BB962C8B-B14F-4D97-AF65-F5344CB8AC3E}">
        <p14:creationId xmlns:p14="http://schemas.microsoft.com/office/powerpoint/2010/main" val="1960266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9"/>
                                        </p:tgtEl>
                                        <p:attrNameLst>
                                          <p:attrName>style.visibility</p:attrName>
                                        </p:attrNameLst>
                                      </p:cBhvr>
                                      <p:to>
                                        <p:strVal val="visible"/>
                                      </p:to>
                                    </p:set>
                                    <p:animEffect transition="in" filter="blinds(horizontal)">
                                      <p:cBhvr>
                                        <p:cTn id="7" dur="500"/>
                                        <p:tgtEl>
                                          <p:spTgt spid="55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60">
                                            <p:bg/>
                                          </p:spTgt>
                                        </p:tgtEl>
                                        <p:attrNameLst>
                                          <p:attrName>style.visibility</p:attrName>
                                        </p:attrNameLst>
                                      </p:cBhvr>
                                      <p:to>
                                        <p:strVal val="visible"/>
                                      </p:to>
                                    </p:set>
                                    <p:animEffect transition="in" filter="blinds(horizontal)">
                                      <p:cBhvr>
                                        <p:cTn id="11" dur="500"/>
                                        <p:tgtEl>
                                          <p:spTgt spid="560">
                                            <p:bg/>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560">
                                            <p:txEl>
                                              <p:pRg st="0" end="0"/>
                                            </p:txEl>
                                          </p:spTgt>
                                        </p:tgtEl>
                                        <p:attrNameLst>
                                          <p:attrName>style.visibility</p:attrName>
                                        </p:attrNameLst>
                                      </p:cBhvr>
                                      <p:to>
                                        <p:strVal val="visible"/>
                                      </p:to>
                                    </p:set>
                                    <p:animEffect transition="in" filter="blinds(horizontal)">
                                      <p:cBhvr>
                                        <p:cTn id="14" dur="500"/>
                                        <p:tgtEl>
                                          <p:spTgt spid="5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 grpId="0" animBg="1"/>
      <p:bldP spid="560"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80" name="Google Shape;780;p48"/>
          <p:cNvSpPr/>
          <p:nvPr/>
        </p:nvSpPr>
        <p:spPr>
          <a:xfrm>
            <a:off x="5722526" y="1080500"/>
            <a:ext cx="792300" cy="792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8"/>
          <p:cNvSpPr txBox="1">
            <a:spLocks noGrp="1"/>
          </p:cNvSpPr>
          <p:nvPr>
            <p:ph type="title"/>
          </p:nvPr>
        </p:nvSpPr>
        <p:spPr>
          <a:xfrm>
            <a:off x="2273964" y="268358"/>
            <a:ext cx="4596071" cy="643851"/>
          </a:xfrm>
          <a:prstGeom prst="rect">
            <a:avLst/>
          </a:prstGeom>
          <a:noFill/>
          <a:ln w="25400">
            <a:gradFill>
              <a:gsLst>
                <a:gs pos="0">
                  <a:schemeClr val="accent6">
                    <a:lumMod val="20000"/>
                    <a:lumOff val="80000"/>
                  </a:schemeClr>
                </a:gs>
                <a:gs pos="50000">
                  <a:schemeClr val="accent1">
                    <a:lumMod val="45000"/>
                    <a:lumOff val="55000"/>
                  </a:schemeClr>
                </a:gs>
                <a:gs pos="100000">
                  <a:schemeClr val="accent6">
                    <a:lumMod val="60000"/>
                    <a:lumOff val="40000"/>
                  </a:schemeClr>
                </a:gs>
              </a:gsLst>
              <a:lin ang="5400000" scaled="1"/>
            </a:gradFill>
          </a:ln>
        </p:spPr>
        <p:txBody>
          <a:bodyPr spcFirstLastPara="1" wrap="square" lIns="91425" tIns="91425" rIns="91425" bIns="91425" anchor="ctr" anchorCtr="0">
            <a:noAutofit/>
          </a:bodyPr>
          <a:lstStyle/>
          <a:p>
            <a:r>
              <a:rPr lang="en" sz="3200"/>
              <a:t>PRODUCT BRIEF</a:t>
            </a:r>
            <a:endParaRPr sz="3200"/>
          </a:p>
        </p:txBody>
      </p:sp>
      <p:sp>
        <p:nvSpPr>
          <p:cNvPr id="769" name="Google Shape;769;p48"/>
          <p:cNvSpPr txBox="1">
            <a:spLocks noGrp="1"/>
          </p:cNvSpPr>
          <p:nvPr>
            <p:ph type="subTitle" idx="1"/>
          </p:nvPr>
        </p:nvSpPr>
        <p:spPr>
          <a:xfrm>
            <a:off x="4875632" y="1904475"/>
            <a:ext cx="24861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Sizes</a:t>
            </a:r>
            <a:endParaRPr/>
          </a:p>
        </p:txBody>
      </p:sp>
      <p:sp>
        <p:nvSpPr>
          <p:cNvPr id="770" name="Google Shape;770;p48"/>
          <p:cNvSpPr txBox="1">
            <a:spLocks noGrp="1"/>
          </p:cNvSpPr>
          <p:nvPr>
            <p:ph type="subTitle" idx="2"/>
          </p:nvPr>
        </p:nvSpPr>
        <p:spPr>
          <a:xfrm>
            <a:off x="5157562" y="2223600"/>
            <a:ext cx="2443087"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en" sz="1200"/>
              <a:t>Three Size Options:</a:t>
            </a:r>
          </a:p>
          <a:p>
            <a:pPr marL="285750" lvl="0" indent="-285750" algn="l" rtl="0">
              <a:spcBef>
                <a:spcPts val="0"/>
              </a:spcBef>
              <a:spcAft>
                <a:spcPts val="0"/>
              </a:spcAft>
              <a:buFont typeface="Arial" panose="020B0604020202020204" pitchFamily="34" charset="0"/>
              <a:buChar char="•"/>
            </a:pPr>
            <a:r>
              <a:rPr lang="en" sz="1200"/>
              <a:t>70 grams</a:t>
            </a:r>
          </a:p>
          <a:p>
            <a:pPr marL="285750" lvl="0" indent="-285750" algn="l" rtl="0">
              <a:spcBef>
                <a:spcPts val="0"/>
              </a:spcBef>
              <a:spcAft>
                <a:spcPts val="0"/>
              </a:spcAft>
              <a:buFont typeface="Arial" panose="020B0604020202020204" pitchFamily="34" charset="0"/>
              <a:buChar char="•"/>
            </a:pPr>
            <a:r>
              <a:rPr lang="en" sz="1200"/>
              <a:t>120 grams</a:t>
            </a:r>
          </a:p>
          <a:p>
            <a:pPr marL="285750" lvl="0" indent="-285750" algn="l" rtl="0">
              <a:spcBef>
                <a:spcPts val="0"/>
              </a:spcBef>
              <a:spcAft>
                <a:spcPts val="0"/>
              </a:spcAft>
              <a:buFont typeface="Arial" panose="020B0604020202020204" pitchFamily="34" charset="0"/>
              <a:buChar char="•"/>
            </a:pPr>
            <a:r>
              <a:rPr lang="en" sz="1200"/>
              <a:t>220 grams (party size)</a:t>
            </a:r>
          </a:p>
          <a:p>
            <a:pPr marL="285750" lvl="0" indent="-285750" algn="l" rtl="0">
              <a:spcBef>
                <a:spcPts val="0"/>
              </a:spcBef>
              <a:spcAft>
                <a:spcPts val="0"/>
              </a:spcAft>
              <a:buFont typeface="Arial" panose="020B0604020202020204" pitchFamily="34" charset="0"/>
              <a:buChar char="•"/>
            </a:pPr>
            <a:endParaRPr/>
          </a:p>
        </p:txBody>
      </p:sp>
      <p:sp>
        <p:nvSpPr>
          <p:cNvPr id="771" name="Google Shape;771;p48"/>
          <p:cNvSpPr txBox="1">
            <a:spLocks noGrp="1"/>
          </p:cNvSpPr>
          <p:nvPr>
            <p:ph type="subTitle" idx="3"/>
          </p:nvPr>
        </p:nvSpPr>
        <p:spPr>
          <a:xfrm>
            <a:off x="1782263" y="1904475"/>
            <a:ext cx="24861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Burger Rings</a:t>
            </a:r>
            <a:endParaRPr sz="2000"/>
          </a:p>
        </p:txBody>
      </p:sp>
      <p:sp>
        <p:nvSpPr>
          <p:cNvPr id="772" name="Google Shape;772;p48"/>
          <p:cNvSpPr txBox="1">
            <a:spLocks noGrp="1"/>
          </p:cNvSpPr>
          <p:nvPr>
            <p:ph type="subTitle" idx="4"/>
          </p:nvPr>
        </p:nvSpPr>
        <p:spPr>
          <a:xfrm>
            <a:off x="2064375" y="2223600"/>
            <a:ext cx="2905558" cy="618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sz="1200"/>
              <a:t>Corn based</a:t>
            </a:r>
          </a:p>
          <a:p>
            <a:pPr marL="171450" lvl="0" indent="-171450" algn="l" rtl="0">
              <a:spcBef>
                <a:spcPts val="0"/>
              </a:spcBef>
              <a:spcAft>
                <a:spcPts val="0"/>
              </a:spcAft>
              <a:buFont typeface="Arial" panose="020B0604020202020204" pitchFamily="34" charset="0"/>
              <a:buChar char="•"/>
            </a:pPr>
            <a:r>
              <a:rPr lang="en-US" sz="1200"/>
              <a:t>Vegan friendly</a:t>
            </a:r>
          </a:p>
          <a:p>
            <a:pPr marL="171450" lvl="0" indent="-171450" algn="l" rtl="0">
              <a:spcBef>
                <a:spcPts val="0"/>
              </a:spcBef>
              <a:spcAft>
                <a:spcPts val="0"/>
              </a:spcAft>
              <a:buFont typeface="Arial" panose="020B0604020202020204" pitchFamily="34" charset="0"/>
              <a:buChar char="•"/>
            </a:pPr>
            <a:r>
              <a:rPr lang="en-US" sz="1200"/>
              <a:t>Crispy with unique burger taste</a:t>
            </a:r>
            <a:endParaRPr sz="1200"/>
          </a:p>
        </p:txBody>
      </p:sp>
      <p:sp>
        <p:nvSpPr>
          <p:cNvPr id="775" name="Google Shape;775;p48"/>
          <p:cNvSpPr txBox="1">
            <a:spLocks noGrp="1"/>
          </p:cNvSpPr>
          <p:nvPr>
            <p:ph type="subTitle" idx="7"/>
          </p:nvPr>
        </p:nvSpPr>
        <p:spPr>
          <a:xfrm>
            <a:off x="1761529" y="3800062"/>
            <a:ext cx="24861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Flavor</a:t>
            </a:r>
            <a:endParaRPr sz="2000"/>
          </a:p>
        </p:txBody>
      </p:sp>
      <p:sp>
        <p:nvSpPr>
          <p:cNvPr id="776" name="Google Shape;776;p48"/>
          <p:cNvSpPr txBox="1">
            <a:spLocks noGrp="1"/>
          </p:cNvSpPr>
          <p:nvPr>
            <p:ph type="subTitle" idx="8"/>
          </p:nvPr>
        </p:nvSpPr>
        <p:spPr>
          <a:xfrm>
            <a:off x="2064375" y="4133628"/>
            <a:ext cx="3159558" cy="6186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200"/>
              <a:t>Staple burger flavor – mixture of tomato, cheese and BBQ</a:t>
            </a:r>
          </a:p>
          <a:p>
            <a:pPr marL="285750" lvl="0" indent="-285750" algn="l" rtl="0">
              <a:spcBef>
                <a:spcPts val="0"/>
              </a:spcBef>
              <a:spcAft>
                <a:spcPts val="0"/>
              </a:spcAft>
              <a:buFont typeface="Arial" panose="020B0604020202020204" pitchFamily="34" charset="0"/>
              <a:buChar char="•"/>
            </a:pPr>
            <a:r>
              <a:rPr lang="en-US" sz="1200"/>
              <a:t>Only chip brand/company to provide the one-of-a-kind flavor</a:t>
            </a:r>
            <a:endParaRPr sz="1200"/>
          </a:p>
        </p:txBody>
      </p:sp>
      <p:sp>
        <p:nvSpPr>
          <p:cNvPr id="777" name="Google Shape;777;p48"/>
          <p:cNvSpPr/>
          <p:nvPr/>
        </p:nvSpPr>
        <p:spPr>
          <a:xfrm>
            <a:off x="2629176" y="1080500"/>
            <a:ext cx="792300" cy="792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8"/>
          <p:cNvSpPr/>
          <p:nvPr/>
        </p:nvSpPr>
        <p:spPr>
          <a:xfrm>
            <a:off x="2629176" y="2988375"/>
            <a:ext cx="792300" cy="792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8926;p62">
            <a:extLst>
              <a:ext uri="{FF2B5EF4-FFF2-40B4-BE49-F238E27FC236}">
                <a16:creationId xmlns:a16="http://schemas.microsoft.com/office/drawing/2014/main" id="{7977BD08-C2DA-ACC2-D47F-5D98009CBAAC}"/>
              </a:ext>
            </a:extLst>
          </p:cNvPr>
          <p:cNvSpPr/>
          <p:nvPr/>
        </p:nvSpPr>
        <p:spPr>
          <a:xfrm>
            <a:off x="2828752" y="1279612"/>
            <a:ext cx="391384" cy="393705"/>
          </a:xfrm>
          <a:custGeom>
            <a:avLst/>
            <a:gdLst/>
            <a:ahLst/>
            <a:cxnLst/>
            <a:rect l="l" t="t" r="r" b="b"/>
            <a:pathLst>
              <a:path w="12161" h="12130" extrusionOk="0">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75000"/>
                </a:schemeClr>
              </a:solidFill>
            </a:endParaRPr>
          </a:p>
        </p:txBody>
      </p:sp>
      <p:grpSp>
        <p:nvGrpSpPr>
          <p:cNvPr id="3" name="Google Shape;6034;p72">
            <a:extLst>
              <a:ext uri="{FF2B5EF4-FFF2-40B4-BE49-F238E27FC236}">
                <a16:creationId xmlns:a16="http://schemas.microsoft.com/office/drawing/2014/main" id="{013A5A85-9AA8-CEC5-A26F-C46A4A3AC619}"/>
              </a:ext>
            </a:extLst>
          </p:cNvPr>
          <p:cNvGrpSpPr/>
          <p:nvPr/>
        </p:nvGrpSpPr>
        <p:grpSpPr>
          <a:xfrm>
            <a:off x="2854817" y="3224592"/>
            <a:ext cx="339253" cy="339253"/>
            <a:chOff x="2678350" y="4992125"/>
            <a:chExt cx="481825" cy="481825"/>
          </a:xfrm>
          <a:solidFill>
            <a:schemeClr val="accent6"/>
          </a:solidFill>
        </p:grpSpPr>
        <p:sp>
          <p:nvSpPr>
            <p:cNvPr id="4" name="Google Shape;6035;p72">
              <a:extLst>
                <a:ext uri="{FF2B5EF4-FFF2-40B4-BE49-F238E27FC236}">
                  <a16:creationId xmlns:a16="http://schemas.microsoft.com/office/drawing/2014/main" id="{21082681-8444-DB76-B5A9-3F33774A5F05}"/>
                </a:ext>
              </a:extLst>
            </p:cNvPr>
            <p:cNvSpPr/>
            <p:nvPr/>
          </p:nvSpPr>
          <p:spPr>
            <a:xfrm>
              <a:off x="2975725" y="5079150"/>
              <a:ext cx="56475" cy="309125"/>
            </a:xfrm>
            <a:custGeom>
              <a:avLst/>
              <a:gdLst/>
              <a:ahLst/>
              <a:cxnLst/>
              <a:rect l="l" t="t" r="r" b="b"/>
              <a:pathLst>
                <a:path w="2259" h="12365" extrusionOk="0">
                  <a:moveTo>
                    <a:pt x="2259" y="1"/>
                  </a:moveTo>
                  <a:cubicBezTo>
                    <a:pt x="943" y="272"/>
                    <a:pt x="0" y="1428"/>
                    <a:pt x="0" y="2768"/>
                  </a:cubicBezTo>
                  <a:lnTo>
                    <a:pt x="0" y="6722"/>
                  </a:lnTo>
                  <a:lnTo>
                    <a:pt x="563" y="6722"/>
                  </a:lnTo>
                  <a:cubicBezTo>
                    <a:pt x="877" y="6722"/>
                    <a:pt x="1130" y="6972"/>
                    <a:pt x="1130" y="7285"/>
                  </a:cubicBezTo>
                  <a:lnTo>
                    <a:pt x="1130" y="11802"/>
                  </a:lnTo>
                  <a:cubicBezTo>
                    <a:pt x="1130" y="12115"/>
                    <a:pt x="1379" y="12365"/>
                    <a:pt x="1693" y="12365"/>
                  </a:cubicBezTo>
                  <a:cubicBezTo>
                    <a:pt x="2006" y="12365"/>
                    <a:pt x="2259" y="12115"/>
                    <a:pt x="2259" y="11802"/>
                  </a:cubicBezTo>
                  <a:lnTo>
                    <a:pt x="22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 name="Google Shape;6036;p72">
              <a:extLst>
                <a:ext uri="{FF2B5EF4-FFF2-40B4-BE49-F238E27FC236}">
                  <a16:creationId xmlns:a16="http://schemas.microsoft.com/office/drawing/2014/main" id="{DB15DE34-BC66-A0AA-4A61-F88D723FED62}"/>
                </a:ext>
              </a:extLst>
            </p:cNvPr>
            <p:cNvSpPr/>
            <p:nvPr/>
          </p:nvSpPr>
          <p:spPr>
            <a:xfrm>
              <a:off x="2806350" y="5162500"/>
              <a:ext cx="84700" cy="225775"/>
            </a:xfrm>
            <a:custGeom>
              <a:avLst/>
              <a:gdLst/>
              <a:ahLst/>
              <a:cxnLst/>
              <a:rect l="l" t="t" r="r" b="b"/>
              <a:pathLst>
                <a:path w="3388" h="9031" extrusionOk="0">
                  <a:moveTo>
                    <a:pt x="0" y="0"/>
                  </a:moveTo>
                  <a:lnTo>
                    <a:pt x="0" y="563"/>
                  </a:lnTo>
                  <a:cubicBezTo>
                    <a:pt x="0" y="876"/>
                    <a:pt x="250" y="1129"/>
                    <a:pt x="563" y="1129"/>
                  </a:cubicBezTo>
                  <a:cubicBezTo>
                    <a:pt x="876" y="1129"/>
                    <a:pt x="1129" y="1379"/>
                    <a:pt x="1129" y="1692"/>
                  </a:cubicBezTo>
                  <a:lnTo>
                    <a:pt x="1129" y="8468"/>
                  </a:lnTo>
                  <a:cubicBezTo>
                    <a:pt x="1129" y="8781"/>
                    <a:pt x="1379" y="9031"/>
                    <a:pt x="1692" y="9031"/>
                  </a:cubicBezTo>
                  <a:cubicBezTo>
                    <a:pt x="2006" y="9031"/>
                    <a:pt x="2258" y="8781"/>
                    <a:pt x="2258" y="8468"/>
                  </a:cubicBezTo>
                  <a:lnTo>
                    <a:pt x="2258" y="1692"/>
                  </a:lnTo>
                  <a:cubicBezTo>
                    <a:pt x="2258" y="1379"/>
                    <a:pt x="2508" y="1129"/>
                    <a:pt x="2822" y="1129"/>
                  </a:cubicBezTo>
                  <a:cubicBezTo>
                    <a:pt x="3135" y="1129"/>
                    <a:pt x="3388" y="876"/>
                    <a:pt x="3388" y="563"/>
                  </a:cubicBezTo>
                  <a:lnTo>
                    <a:pt x="338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 name="Google Shape;6037;p72">
              <a:extLst>
                <a:ext uri="{FF2B5EF4-FFF2-40B4-BE49-F238E27FC236}">
                  <a16:creationId xmlns:a16="http://schemas.microsoft.com/office/drawing/2014/main" id="{6702B696-40A9-6030-6E5D-DABA8B50A2FD}"/>
                </a:ext>
              </a:extLst>
            </p:cNvPr>
            <p:cNvSpPr/>
            <p:nvPr/>
          </p:nvSpPr>
          <p:spPr>
            <a:xfrm>
              <a:off x="2678350" y="4992125"/>
              <a:ext cx="481825" cy="481825"/>
            </a:xfrm>
            <a:custGeom>
              <a:avLst/>
              <a:gdLst/>
              <a:ahLst/>
              <a:cxnLst/>
              <a:rect l="l" t="t" r="r" b="b"/>
              <a:pathLst>
                <a:path w="19273" h="19273" extrusionOk="0">
                  <a:moveTo>
                    <a:pt x="9071" y="2298"/>
                  </a:moveTo>
                  <a:cubicBezTo>
                    <a:pt x="9384" y="2298"/>
                    <a:pt x="9637" y="2548"/>
                    <a:pt x="9637" y="2861"/>
                  </a:cubicBezTo>
                  <a:lnTo>
                    <a:pt x="9637" y="6249"/>
                  </a:lnTo>
                  <a:lnTo>
                    <a:pt x="9637" y="7378"/>
                  </a:lnTo>
                  <a:cubicBezTo>
                    <a:pt x="9634" y="8095"/>
                    <a:pt x="9182" y="8736"/>
                    <a:pt x="8508" y="8977"/>
                  </a:cubicBezTo>
                  <a:lnTo>
                    <a:pt x="8508" y="15283"/>
                  </a:lnTo>
                  <a:cubicBezTo>
                    <a:pt x="8508" y="16219"/>
                    <a:pt x="7749" y="16975"/>
                    <a:pt x="6812" y="16975"/>
                  </a:cubicBezTo>
                  <a:cubicBezTo>
                    <a:pt x="5876" y="16975"/>
                    <a:pt x="5120" y="16219"/>
                    <a:pt x="5120" y="15283"/>
                  </a:cubicBezTo>
                  <a:lnTo>
                    <a:pt x="5120" y="8977"/>
                  </a:lnTo>
                  <a:cubicBezTo>
                    <a:pt x="4443" y="8736"/>
                    <a:pt x="3991" y="8095"/>
                    <a:pt x="3991" y="7378"/>
                  </a:cubicBezTo>
                  <a:lnTo>
                    <a:pt x="3991" y="2861"/>
                  </a:lnTo>
                  <a:cubicBezTo>
                    <a:pt x="3991" y="2548"/>
                    <a:pt x="4241" y="2298"/>
                    <a:pt x="4554" y="2298"/>
                  </a:cubicBezTo>
                  <a:cubicBezTo>
                    <a:pt x="4867" y="2298"/>
                    <a:pt x="5120" y="2548"/>
                    <a:pt x="5120" y="2861"/>
                  </a:cubicBezTo>
                  <a:lnTo>
                    <a:pt x="5120" y="5686"/>
                  </a:lnTo>
                  <a:lnTo>
                    <a:pt x="6249" y="5686"/>
                  </a:lnTo>
                  <a:lnTo>
                    <a:pt x="6249" y="2861"/>
                  </a:lnTo>
                  <a:cubicBezTo>
                    <a:pt x="6249" y="2548"/>
                    <a:pt x="6499" y="2298"/>
                    <a:pt x="6812" y="2298"/>
                  </a:cubicBezTo>
                  <a:cubicBezTo>
                    <a:pt x="7126" y="2298"/>
                    <a:pt x="7378" y="2548"/>
                    <a:pt x="7378" y="2861"/>
                  </a:cubicBezTo>
                  <a:lnTo>
                    <a:pt x="7378" y="5686"/>
                  </a:lnTo>
                  <a:lnTo>
                    <a:pt x="8508" y="5686"/>
                  </a:lnTo>
                  <a:lnTo>
                    <a:pt x="8508" y="2861"/>
                  </a:lnTo>
                  <a:cubicBezTo>
                    <a:pt x="8508" y="2548"/>
                    <a:pt x="8758" y="2298"/>
                    <a:pt x="9071" y="2298"/>
                  </a:cubicBezTo>
                  <a:close/>
                  <a:moveTo>
                    <a:pt x="14717" y="2298"/>
                  </a:moveTo>
                  <a:cubicBezTo>
                    <a:pt x="15030" y="2298"/>
                    <a:pt x="15283" y="2548"/>
                    <a:pt x="15283" y="2861"/>
                  </a:cubicBezTo>
                  <a:lnTo>
                    <a:pt x="15283" y="15283"/>
                  </a:lnTo>
                  <a:cubicBezTo>
                    <a:pt x="15283" y="16219"/>
                    <a:pt x="14524" y="16975"/>
                    <a:pt x="13588" y="16975"/>
                  </a:cubicBezTo>
                  <a:cubicBezTo>
                    <a:pt x="12651" y="16975"/>
                    <a:pt x="11895" y="16219"/>
                    <a:pt x="11895" y="15283"/>
                  </a:cubicBezTo>
                  <a:lnTo>
                    <a:pt x="11895" y="11332"/>
                  </a:lnTo>
                  <a:lnTo>
                    <a:pt x="11329" y="11332"/>
                  </a:lnTo>
                  <a:cubicBezTo>
                    <a:pt x="11016" y="11332"/>
                    <a:pt x="10766" y="11079"/>
                    <a:pt x="10766" y="10766"/>
                  </a:cubicBezTo>
                  <a:lnTo>
                    <a:pt x="10766" y="6249"/>
                  </a:lnTo>
                  <a:cubicBezTo>
                    <a:pt x="10766" y="4066"/>
                    <a:pt x="12534" y="2298"/>
                    <a:pt x="14717" y="2298"/>
                  </a:cubicBezTo>
                  <a:close/>
                  <a:moveTo>
                    <a:pt x="1693" y="1"/>
                  </a:moveTo>
                  <a:cubicBezTo>
                    <a:pt x="757" y="1"/>
                    <a:pt x="1" y="759"/>
                    <a:pt x="1" y="1696"/>
                  </a:cubicBezTo>
                  <a:lnTo>
                    <a:pt x="1" y="17580"/>
                  </a:lnTo>
                  <a:cubicBezTo>
                    <a:pt x="1" y="18514"/>
                    <a:pt x="757" y="19273"/>
                    <a:pt x="1693" y="19273"/>
                  </a:cubicBezTo>
                  <a:lnTo>
                    <a:pt x="17578" y="19273"/>
                  </a:lnTo>
                  <a:cubicBezTo>
                    <a:pt x="18514" y="19273"/>
                    <a:pt x="19270" y="18514"/>
                    <a:pt x="19273" y="17580"/>
                  </a:cubicBezTo>
                  <a:lnTo>
                    <a:pt x="19273" y="1696"/>
                  </a:lnTo>
                  <a:cubicBezTo>
                    <a:pt x="19270" y="759"/>
                    <a:pt x="18514" y="1"/>
                    <a:pt x="175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 name="Google Shape;8423;p61">
            <a:extLst>
              <a:ext uri="{FF2B5EF4-FFF2-40B4-BE49-F238E27FC236}">
                <a16:creationId xmlns:a16="http://schemas.microsoft.com/office/drawing/2014/main" id="{955BF015-C4FB-0AE5-FBEE-AE72A6B699C6}"/>
              </a:ext>
            </a:extLst>
          </p:cNvPr>
          <p:cNvGrpSpPr/>
          <p:nvPr/>
        </p:nvGrpSpPr>
        <p:grpSpPr>
          <a:xfrm>
            <a:off x="5962774" y="1298738"/>
            <a:ext cx="311804" cy="355451"/>
            <a:chOff x="-11703850" y="4081850"/>
            <a:chExt cx="309575" cy="352875"/>
          </a:xfrm>
          <a:solidFill>
            <a:schemeClr val="accent6"/>
          </a:solidFill>
        </p:grpSpPr>
        <p:sp>
          <p:nvSpPr>
            <p:cNvPr id="12" name="Google Shape;8424;p61">
              <a:extLst>
                <a:ext uri="{FF2B5EF4-FFF2-40B4-BE49-F238E27FC236}">
                  <a16:creationId xmlns:a16="http://schemas.microsoft.com/office/drawing/2014/main" id="{7AEE9D7B-80D5-954B-F046-C935177A40B5}"/>
                </a:ext>
              </a:extLst>
            </p:cNvPr>
            <p:cNvSpPr/>
            <p:nvPr/>
          </p:nvSpPr>
          <p:spPr>
            <a:xfrm>
              <a:off x="-11703850" y="4081850"/>
              <a:ext cx="309575" cy="125250"/>
            </a:xfrm>
            <a:custGeom>
              <a:avLst/>
              <a:gdLst/>
              <a:ahLst/>
              <a:cxnLst/>
              <a:rect l="l" t="t" r="r" b="b"/>
              <a:pathLst>
                <a:path w="12383" h="5010" extrusionOk="0">
                  <a:moveTo>
                    <a:pt x="6932" y="2552"/>
                  </a:moveTo>
                  <a:cubicBezTo>
                    <a:pt x="7593" y="2552"/>
                    <a:pt x="8192" y="3119"/>
                    <a:pt x="8192" y="3781"/>
                  </a:cubicBezTo>
                  <a:cubicBezTo>
                    <a:pt x="8224" y="3970"/>
                    <a:pt x="8035" y="4190"/>
                    <a:pt x="7783" y="4190"/>
                  </a:cubicBezTo>
                  <a:cubicBezTo>
                    <a:pt x="7530" y="4190"/>
                    <a:pt x="7341" y="3970"/>
                    <a:pt x="7341" y="3781"/>
                  </a:cubicBezTo>
                  <a:cubicBezTo>
                    <a:pt x="7341" y="3560"/>
                    <a:pt x="7152" y="3403"/>
                    <a:pt x="6963" y="3403"/>
                  </a:cubicBezTo>
                  <a:cubicBezTo>
                    <a:pt x="6743" y="3403"/>
                    <a:pt x="6522" y="3592"/>
                    <a:pt x="6522" y="3781"/>
                  </a:cubicBezTo>
                  <a:cubicBezTo>
                    <a:pt x="6522" y="4033"/>
                    <a:pt x="6333" y="4190"/>
                    <a:pt x="6144" y="4190"/>
                  </a:cubicBezTo>
                  <a:cubicBezTo>
                    <a:pt x="5892" y="4190"/>
                    <a:pt x="5703" y="3970"/>
                    <a:pt x="5703" y="3781"/>
                  </a:cubicBezTo>
                  <a:cubicBezTo>
                    <a:pt x="5703" y="3560"/>
                    <a:pt x="5514" y="3403"/>
                    <a:pt x="5262" y="3403"/>
                  </a:cubicBezTo>
                  <a:cubicBezTo>
                    <a:pt x="5042" y="3403"/>
                    <a:pt x="4884" y="3592"/>
                    <a:pt x="4884" y="3781"/>
                  </a:cubicBezTo>
                  <a:cubicBezTo>
                    <a:pt x="4884" y="4033"/>
                    <a:pt x="4664" y="4190"/>
                    <a:pt x="4443" y="4190"/>
                  </a:cubicBezTo>
                  <a:cubicBezTo>
                    <a:pt x="4191" y="4190"/>
                    <a:pt x="4033" y="3970"/>
                    <a:pt x="4033" y="3781"/>
                  </a:cubicBezTo>
                  <a:cubicBezTo>
                    <a:pt x="4033" y="3119"/>
                    <a:pt x="4601" y="2552"/>
                    <a:pt x="5262" y="2552"/>
                  </a:cubicBezTo>
                  <a:cubicBezTo>
                    <a:pt x="5577" y="2552"/>
                    <a:pt x="5861" y="2678"/>
                    <a:pt x="6081" y="2867"/>
                  </a:cubicBezTo>
                  <a:cubicBezTo>
                    <a:pt x="6333" y="2678"/>
                    <a:pt x="6617" y="2552"/>
                    <a:pt x="6932" y="2552"/>
                  </a:cubicBezTo>
                  <a:close/>
                  <a:moveTo>
                    <a:pt x="5357" y="0"/>
                  </a:moveTo>
                  <a:cubicBezTo>
                    <a:pt x="4348" y="0"/>
                    <a:pt x="3498" y="725"/>
                    <a:pt x="3340" y="1670"/>
                  </a:cubicBezTo>
                  <a:cubicBezTo>
                    <a:pt x="3304" y="1668"/>
                    <a:pt x="3267" y="1666"/>
                    <a:pt x="3231" y="1666"/>
                  </a:cubicBezTo>
                  <a:cubicBezTo>
                    <a:pt x="2310" y="1666"/>
                    <a:pt x="1639" y="2430"/>
                    <a:pt x="1639" y="3340"/>
                  </a:cubicBezTo>
                  <a:cubicBezTo>
                    <a:pt x="725" y="3340"/>
                    <a:pt x="1" y="4096"/>
                    <a:pt x="1" y="5009"/>
                  </a:cubicBezTo>
                  <a:lnTo>
                    <a:pt x="12382" y="5009"/>
                  </a:lnTo>
                  <a:cubicBezTo>
                    <a:pt x="12351" y="4096"/>
                    <a:pt x="11595" y="3340"/>
                    <a:pt x="10681" y="3340"/>
                  </a:cubicBezTo>
                  <a:cubicBezTo>
                    <a:pt x="10681" y="2395"/>
                    <a:pt x="9956" y="1670"/>
                    <a:pt x="9011" y="1670"/>
                  </a:cubicBezTo>
                  <a:cubicBezTo>
                    <a:pt x="8822" y="725"/>
                    <a:pt x="7972" y="0"/>
                    <a:pt x="6995" y="0"/>
                  </a:cubicBezTo>
                  <a:cubicBezTo>
                    <a:pt x="6711" y="0"/>
                    <a:pt x="6459" y="95"/>
                    <a:pt x="6176" y="189"/>
                  </a:cubicBezTo>
                  <a:cubicBezTo>
                    <a:pt x="5892" y="95"/>
                    <a:pt x="5609" y="0"/>
                    <a:pt x="53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25;p61">
              <a:extLst>
                <a:ext uri="{FF2B5EF4-FFF2-40B4-BE49-F238E27FC236}">
                  <a16:creationId xmlns:a16="http://schemas.microsoft.com/office/drawing/2014/main" id="{63533275-29DC-F249-2CF7-C35CE49FEDD1}"/>
                </a:ext>
              </a:extLst>
            </p:cNvPr>
            <p:cNvSpPr/>
            <p:nvPr/>
          </p:nvSpPr>
          <p:spPr>
            <a:xfrm>
              <a:off x="-11622725" y="4288975"/>
              <a:ext cx="144175" cy="63050"/>
            </a:xfrm>
            <a:custGeom>
              <a:avLst/>
              <a:gdLst/>
              <a:ahLst/>
              <a:cxnLst/>
              <a:rect l="l" t="t" r="r" b="b"/>
              <a:pathLst>
                <a:path w="5767" h="2522" extrusionOk="0">
                  <a:moveTo>
                    <a:pt x="2868" y="1"/>
                  </a:moveTo>
                  <a:cubicBezTo>
                    <a:pt x="1293" y="1"/>
                    <a:pt x="1" y="537"/>
                    <a:pt x="1" y="1261"/>
                  </a:cubicBezTo>
                  <a:cubicBezTo>
                    <a:pt x="1" y="1954"/>
                    <a:pt x="1293" y="2521"/>
                    <a:pt x="2868" y="2521"/>
                  </a:cubicBezTo>
                  <a:cubicBezTo>
                    <a:pt x="4475" y="2521"/>
                    <a:pt x="5766" y="1954"/>
                    <a:pt x="5766" y="1261"/>
                  </a:cubicBezTo>
                  <a:cubicBezTo>
                    <a:pt x="5766" y="537"/>
                    <a:pt x="4475" y="1"/>
                    <a:pt x="28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26;p61">
              <a:extLst>
                <a:ext uri="{FF2B5EF4-FFF2-40B4-BE49-F238E27FC236}">
                  <a16:creationId xmlns:a16="http://schemas.microsoft.com/office/drawing/2014/main" id="{9D1F8573-F06C-27A0-EF90-0597CCAAC3C1}"/>
                </a:ext>
              </a:extLst>
            </p:cNvPr>
            <p:cNvSpPr/>
            <p:nvPr/>
          </p:nvSpPr>
          <p:spPr>
            <a:xfrm>
              <a:off x="-11596725" y="4364600"/>
              <a:ext cx="36250" cy="70125"/>
            </a:xfrm>
            <a:custGeom>
              <a:avLst/>
              <a:gdLst/>
              <a:ahLst/>
              <a:cxnLst/>
              <a:rect l="l" t="t" r="r" b="b"/>
              <a:pathLst>
                <a:path w="1450" h="2805" extrusionOk="0">
                  <a:moveTo>
                    <a:pt x="0" y="0"/>
                  </a:moveTo>
                  <a:lnTo>
                    <a:pt x="253" y="2804"/>
                  </a:lnTo>
                  <a:lnTo>
                    <a:pt x="1450" y="2804"/>
                  </a:lnTo>
                  <a:lnTo>
                    <a:pt x="1450" y="284"/>
                  </a:lnTo>
                  <a:cubicBezTo>
                    <a:pt x="883" y="221"/>
                    <a:pt x="410" y="158"/>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27;p61">
              <a:extLst>
                <a:ext uri="{FF2B5EF4-FFF2-40B4-BE49-F238E27FC236}">
                  <a16:creationId xmlns:a16="http://schemas.microsoft.com/office/drawing/2014/main" id="{46171A81-B1A5-6FF3-1053-B5FB588F4824}"/>
                </a:ext>
              </a:extLst>
            </p:cNvPr>
            <p:cNvSpPr/>
            <p:nvPr/>
          </p:nvSpPr>
          <p:spPr>
            <a:xfrm>
              <a:off x="-11540025" y="4364600"/>
              <a:ext cx="37050" cy="70125"/>
            </a:xfrm>
            <a:custGeom>
              <a:avLst/>
              <a:gdLst/>
              <a:ahLst/>
              <a:cxnLst/>
              <a:rect l="l" t="t" r="r" b="b"/>
              <a:pathLst>
                <a:path w="1482" h="2805" extrusionOk="0">
                  <a:moveTo>
                    <a:pt x="1482" y="0"/>
                  </a:moveTo>
                  <a:lnTo>
                    <a:pt x="1482" y="0"/>
                  </a:lnTo>
                  <a:cubicBezTo>
                    <a:pt x="1040" y="126"/>
                    <a:pt x="505" y="221"/>
                    <a:pt x="1" y="221"/>
                  </a:cubicBezTo>
                  <a:lnTo>
                    <a:pt x="1" y="2741"/>
                  </a:lnTo>
                  <a:lnTo>
                    <a:pt x="1198" y="2741"/>
                  </a:lnTo>
                  <a:lnTo>
                    <a:pt x="1198" y="2804"/>
                  </a:lnTo>
                  <a:lnTo>
                    <a:pt x="14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28;p61">
              <a:extLst>
                <a:ext uri="{FF2B5EF4-FFF2-40B4-BE49-F238E27FC236}">
                  <a16:creationId xmlns:a16="http://schemas.microsoft.com/office/drawing/2014/main" id="{3A8D7F23-29D4-ABDB-076B-2BA12D431A81}"/>
                </a:ext>
              </a:extLst>
            </p:cNvPr>
            <p:cNvSpPr/>
            <p:nvPr/>
          </p:nvSpPr>
          <p:spPr>
            <a:xfrm>
              <a:off x="-11610900" y="4227550"/>
              <a:ext cx="50425" cy="51225"/>
            </a:xfrm>
            <a:custGeom>
              <a:avLst/>
              <a:gdLst/>
              <a:ahLst/>
              <a:cxnLst/>
              <a:rect l="l" t="t" r="r" b="b"/>
              <a:pathLst>
                <a:path w="2017" h="2049" extrusionOk="0">
                  <a:moveTo>
                    <a:pt x="0" y="1"/>
                  </a:moveTo>
                  <a:lnTo>
                    <a:pt x="189" y="2048"/>
                  </a:lnTo>
                  <a:cubicBezTo>
                    <a:pt x="725" y="1859"/>
                    <a:pt x="1355" y="1702"/>
                    <a:pt x="2017" y="1670"/>
                  </a:cubicBezTo>
                  <a:lnTo>
                    <a:pt x="20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29;p61">
              <a:extLst>
                <a:ext uri="{FF2B5EF4-FFF2-40B4-BE49-F238E27FC236}">
                  <a16:creationId xmlns:a16="http://schemas.microsoft.com/office/drawing/2014/main" id="{1B7AF55D-0A95-DB31-E814-93B513482F4D}"/>
                </a:ext>
              </a:extLst>
            </p:cNvPr>
            <p:cNvSpPr/>
            <p:nvPr/>
          </p:nvSpPr>
          <p:spPr>
            <a:xfrm>
              <a:off x="-11540025" y="4228350"/>
              <a:ext cx="50450" cy="51200"/>
            </a:xfrm>
            <a:custGeom>
              <a:avLst/>
              <a:gdLst/>
              <a:ahLst/>
              <a:cxnLst/>
              <a:rect l="l" t="t" r="r" b="b"/>
              <a:pathLst>
                <a:path w="2018" h="2048" extrusionOk="0">
                  <a:moveTo>
                    <a:pt x="1" y="0"/>
                  </a:moveTo>
                  <a:lnTo>
                    <a:pt x="1" y="1670"/>
                  </a:lnTo>
                  <a:cubicBezTo>
                    <a:pt x="694" y="1701"/>
                    <a:pt x="1293" y="1827"/>
                    <a:pt x="1828" y="2048"/>
                  </a:cubicBezTo>
                  <a:lnTo>
                    <a:pt x="20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30;p61">
              <a:extLst>
                <a:ext uri="{FF2B5EF4-FFF2-40B4-BE49-F238E27FC236}">
                  <a16:creationId xmlns:a16="http://schemas.microsoft.com/office/drawing/2014/main" id="{FE46C162-6416-56BE-F1F5-16000C935414}"/>
                </a:ext>
              </a:extLst>
            </p:cNvPr>
            <p:cNvSpPr/>
            <p:nvPr/>
          </p:nvSpPr>
          <p:spPr>
            <a:xfrm>
              <a:off x="-11489600" y="4227550"/>
              <a:ext cx="92175" cy="207175"/>
            </a:xfrm>
            <a:custGeom>
              <a:avLst/>
              <a:gdLst/>
              <a:ahLst/>
              <a:cxnLst/>
              <a:rect l="l" t="t" r="r" b="b"/>
              <a:pathLst>
                <a:path w="3687" h="8287" extrusionOk="0">
                  <a:moveTo>
                    <a:pt x="819" y="1"/>
                  </a:moveTo>
                  <a:lnTo>
                    <a:pt x="599" y="2489"/>
                  </a:lnTo>
                  <a:cubicBezTo>
                    <a:pt x="1040" y="2836"/>
                    <a:pt x="1292" y="3246"/>
                    <a:pt x="1292" y="3718"/>
                  </a:cubicBezTo>
                  <a:cubicBezTo>
                    <a:pt x="1292" y="4254"/>
                    <a:pt x="945" y="4758"/>
                    <a:pt x="315" y="5136"/>
                  </a:cubicBezTo>
                  <a:lnTo>
                    <a:pt x="0" y="8286"/>
                  </a:lnTo>
                  <a:lnTo>
                    <a:pt x="1040" y="8286"/>
                  </a:lnTo>
                  <a:cubicBezTo>
                    <a:pt x="1607" y="8286"/>
                    <a:pt x="2111" y="7877"/>
                    <a:pt x="2237" y="7278"/>
                  </a:cubicBezTo>
                  <a:lnTo>
                    <a:pt x="368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431;p61">
              <a:extLst>
                <a:ext uri="{FF2B5EF4-FFF2-40B4-BE49-F238E27FC236}">
                  <a16:creationId xmlns:a16="http://schemas.microsoft.com/office/drawing/2014/main" id="{AEE56701-4E4E-4217-EDB2-5E19BA54955A}"/>
                </a:ext>
              </a:extLst>
            </p:cNvPr>
            <p:cNvSpPr/>
            <p:nvPr/>
          </p:nvSpPr>
          <p:spPr>
            <a:xfrm>
              <a:off x="-11703850" y="4227550"/>
              <a:ext cx="92175" cy="207175"/>
            </a:xfrm>
            <a:custGeom>
              <a:avLst/>
              <a:gdLst/>
              <a:ahLst/>
              <a:cxnLst/>
              <a:rect l="l" t="t" r="r" b="b"/>
              <a:pathLst>
                <a:path w="3687" h="8287" extrusionOk="0">
                  <a:moveTo>
                    <a:pt x="1" y="1"/>
                  </a:moveTo>
                  <a:lnTo>
                    <a:pt x="1450" y="7278"/>
                  </a:lnTo>
                  <a:cubicBezTo>
                    <a:pt x="1576" y="7877"/>
                    <a:pt x="2080" y="8286"/>
                    <a:pt x="2679" y="8286"/>
                  </a:cubicBezTo>
                  <a:lnTo>
                    <a:pt x="3687" y="8286"/>
                  </a:lnTo>
                  <a:lnTo>
                    <a:pt x="3372" y="5136"/>
                  </a:lnTo>
                  <a:cubicBezTo>
                    <a:pt x="2773" y="4758"/>
                    <a:pt x="2395" y="4254"/>
                    <a:pt x="2395" y="3718"/>
                  </a:cubicBezTo>
                  <a:cubicBezTo>
                    <a:pt x="2427" y="3246"/>
                    <a:pt x="2647" y="2836"/>
                    <a:pt x="3088" y="2489"/>
                  </a:cubicBezTo>
                  <a:lnTo>
                    <a:pt x="28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Picture 6" descr="Bluebird Burger Rings Corn Snacks 120g">
            <a:extLst>
              <a:ext uri="{FF2B5EF4-FFF2-40B4-BE49-F238E27FC236}">
                <a16:creationId xmlns:a16="http://schemas.microsoft.com/office/drawing/2014/main" id="{BF55477E-883C-7C31-18FA-CBBA2B4C5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315" y="3224592"/>
            <a:ext cx="1730272" cy="1730272"/>
          </a:xfrm>
          <a:prstGeom prst="rect">
            <a:avLst/>
          </a:prstGeom>
          <a:ln w="25400">
            <a:solidFill>
              <a:schemeClr val="accent6">
                <a:lumMod val="60000"/>
                <a:lumOff val="40000"/>
              </a:schemeClr>
            </a:solidFill>
          </a:ln>
          <a:effectLst>
            <a:outerShdw blurRad="184885" dist="63500" dir="5400000" algn="ctr"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68"/>
                                        </p:tgtEl>
                                        <p:attrNameLst>
                                          <p:attrName>style.visibility</p:attrName>
                                        </p:attrNameLst>
                                      </p:cBhvr>
                                      <p:to>
                                        <p:strVal val="visible"/>
                                      </p:to>
                                    </p:set>
                                    <p:animEffect transition="in" filter="wipe(up)">
                                      <p:cBhvr>
                                        <p:cTn id="7" dur="500"/>
                                        <p:tgtEl>
                                          <p:spTgt spid="7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77"/>
                                        </p:tgtEl>
                                        <p:attrNameLst>
                                          <p:attrName>style.visibility</p:attrName>
                                        </p:attrNameLst>
                                      </p:cBhvr>
                                      <p:to>
                                        <p:strVal val="visible"/>
                                      </p:to>
                                    </p:set>
                                    <p:animEffect transition="in" filter="wipe(down)">
                                      <p:cBhvr>
                                        <p:cTn id="12" dur="500"/>
                                        <p:tgtEl>
                                          <p:spTgt spid="77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771">
                                            <p:txEl>
                                              <p:pRg st="0" end="0"/>
                                            </p:txEl>
                                          </p:spTgt>
                                        </p:tgtEl>
                                        <p:attrNameLst>
                                          <p:attrName>style.visibility</p:attrName>
                                        </p:attrNameLst>
                                      </p:cBhvr>
                                      <p:to>
                                        <p:strVal val="visible"/>
                                      </p:to>
                                    </p:set>
                                    <p:animEffect transition="in" filter="wipe(down)">
                                      <p:cBhvr>
                                        <p:cTn id="19" dur="500"/>
                                        <p:tgtEl>
                                          <p:spTgt spid="771">
                                            <p:txEl>
                                              <p:pRg st="0" end="0"/>
                                            </p:txEl>
                                          </p:spTgt>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772">
                                            <p:txEl>
                                              <p:pRg st="0" end="0"/>
                                            </p:txEl>
                                          </p:spTgt>
                                        </p:tgtEl>
                                        <p:attrNameLst>
                                          <p:attrName>style.visibility</p:attrName>
                                        </p:attrNameLst>
                                      </p:cBhvr>
                                      <p:to>
                                        <p:strVal val="visible"/>
                                      </p:to>
                                    </p:set>
                                    <p:animEffect transition="in" filter="wipe(down)">
                                      <p:cBhvr>
                                        <p:cTn id="23" dur="500"/>
                                        <p:tgtEl>
                                          <p:spTgt spid="772">
                                            <p:txEl>
                                              <p:pRg st="0" end="0"/>
                                            </p:txEl>
                                          </p:spTgt>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772">
                                            <p:txEl>
                                              <p:pRg st="1" end="1"/>
                                            </p:txEl>
                                          </p:spTgt>
                                        </p:tgtEl>
                                        <p:attrNameLst>
                                          <p:attrName>style.visibility</p:attrName>
                                        </p:attrNameLst>
                                      </p:cBhvr>
                                      <p:to>
                                        <p:strVal val="visible"/>
                                      </p:to>
                                    </p:set>
                                    <p:animEffect transition="in" filter="wipe(down)">
                                      <p:cBhvr>
                                        <p:cTn id="27" dur="500"/>
                                        <p:tgtEl>
                                          <p:spTgt spid="772">
                                            <p:txEl>
                                              <p:pRg st="1" end="1"/>
                                            </p:txEl>
                                          </p:spTgt>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772">
                                            <p:txEl>
                                              <p:pRg st="2" end="2"/>
                                            </p:txEl>
                                          </p:spTgt>
                                        </p:tgtEl>
                                        <p:attrNameLst>
                                          <p:attrName>style.visibility</p:attrName>
                                        </p:attrNameLst>
                                      </p:cBhvr>
                                      <p:to>
                                        <p:strVal val="visible"/>
                                      </p:to>
                                    </p:set>
                                    <p:animEffect transition="in" filter="wipe(down)">
                                      <p:cBhvr>
                                        <p:cTn id="31" dur="500"/>
                                        <p:tgtEl>
                                          <p:spTgt spid="772">
                                            <p:txEl>
                                              <p:pRg st="2" end="2"/>
                                            </p:txEl>
                                          </p:spTgt>
                                        </p:tgtEl>
                                      </p:cBhvr>
                                    </p:animEffect>
                                  </p:childTnLst>
                                </p:cTn>
                              </p:par>
                            </p:childTnLst>
                          </p:cTn>
                        </p:par>
                        <p:par>
                          <p:cTn id="32" fill="hold">
                            <p:stCondLst>
                              <p:cond delay="2500"/>
                            </p:stCondLst>
                            <p:childTnLst>
                              <p:par>
                                <p:cTn id="33" presetID="22" presetClass="entr" presetSubtype="4"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80"/>
                                        </p:tgtEl>
                                        <p:attrNameLst>
                                          <p:attrName>style.visibility</p:attrName>
                                        </p:attrNameLst>
                                      </p:cBhvr>
                                      <p:to>
                                        <p:strVal val="visible"/>
                                      </p:to>
                                    </p:set>
                                    <p:animEffect transition="in" filter="wipe(down)">
                                      <p:cBhvr>
                                        <p:cTn id="40" dur="500"/>
                                        <p:tgtEl>
                                          <p:spTgt spid="780"/>
                                        </p:tgtEl>
                                      </p:cBhvr>
                                    </p:animEffect>
                                  </p:childTnLst>
                                </p:cTn>
                              </p:par>
                              <p:par>
                                <p:cTn id="41" presetID="22" presetClass="entr" presetSubtype="4"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769">
                                            <p:txEl>
                                              <p:pRg st="0" end="0"/>
                                            </p:txEl>
                                          </p:spTgt>
                                        </p:tgtEl>
                                        <p:attrNameLst>
                                          <p:attrName>style.visibility</p:attrName>
                                        </p:attrNameLst>
                                      </p:cBhvr>
                                      <p:to>
                                        <p:strVal val="visible"/>
                                      </p:to>
                                    </p:set>
                                    <p:animEffect transition="in" filter="wipe(down)">
                                      <p:cBhvr>
                                        <p:cTn id="47" dur="500"/>
                                        <p:tgtEl>
                                          <p:spTgt spid="769">
                                            <p:txEl>
                                              <p:pRg st="0" end="0"/>
                                            </p:txEl>
                                          </p:spTgt>
                                        </p:tgtEl>
                                      </p:cBhvr>
                                    </p:animEffect>
                                  </p:childTnLst>
                                </p:cTn>
                              </p:par>
                            </p:childTnLst>
                          </p:cTn>
                        </p:par>
                        <p:par>
                          <p:cTn id="48" fill="hold">
                            <p:stCondLst>
                              <p:cond delay="1000"/>
                            </p:stCondLst>
                            <p:childTnLst>
                              <p:par>
                                <p:cTn id="49" presetID="22" presetClass="entr" presetSubtype="4" fill="hold" grpId="0" nodeType="afterEffect">
                                  <p:stCondLst>
                                    <p:cond delay="0"/>
                                  </p:stCondLst>
                                  <p:childTnLst>
                                    <p:set>
                                      <p:cBhvr>
                                        <p:cTn id="50" dur="1" fill="hold">
                                          <p:stCondLst>
                                            <p:cond delay="0"/>
                                          </p:stCondLst>
                                        </p:cTn>
                                        <p:tgtEl>
                                          <p:spTgt spid="770">
                                            <p:txEl>
                                              <p:pRg st="0" end="0"/>
                                            </p:txEl>
                                          </p:spTgt>
                                        </p:tgtEl>
                                        <p:attrNameLst>
                                          <p:attrName>style.visibility</p:attrName>
                                        </p:attrNameLst>
                                      </p:cBhvr>
                                      <p:to>
                                        <p:strVal val="visible"/>
                                      </p:to>
                                    </p:set>
                                    <p:animEffect transition="in" filter="wipe(down)">
                                      <p:cBhvr>
                                        <p:cTn id="51" dur="500"/>
                                        <p:tgtEl>
                                          <p:spTgt spid="770">
                                            <p:txEl>
                                              <p:pRg st="0" end="0"/>
                                            </p:txEl>
                                          </p:spTgt>
                                        </p:tgtEl>
                                      </p:cBhvr>
                                    </p:animEffect>
                                  </p:childTnLst>
                                </p:cTn>
                              </p:par>
                            </p:childTnLst>
                          </p:cTn>
                        </p:par>
                        <p:par>
                          <p:cTn id="52" fill="hold">
                            <p:stCondLst>
                              <p:cond delay="1500"/>
                            </p:stCondLst>
                            <p:childTnLst>
                              <p:par>
                                <p:cTn id="53" presetID="22" presetClass="entr" presetSubtype="4" fill="hold" grpId="0" nodeType="afterEffect">
                                  <p:stCondLst>
                                    <p:cond delay="0"/>
                                  </p:stCondLst>
                                  <p:childTnLst>
                                    <p:set>
                                      <p:cBhvr>
                                        <p:cTn id="54" dur="1" fill="hold">
                                          <p:stCondLst>
                                            <p:cond delay="0"/>
                                          </p:stCondLst>
                                        </p:cTn>
                                        <p:tgtEl>
                                          <p:spTgt spid="770">
                                            <p:txEl>
                                              <p:pRg st="1" end="1"/>
                                            </p:txEl>
                                          </p:spTgt>
                                        </p:tgtEl>
                                        <p:attrNameLst>
                                          <p:attrName>style.visibility</p:attrName>
                                        </p:attrNameLst>
                                      </p:cBhvr>
                                      <p:to>
                                        <p:strVal val="visible"/>
                                      </p:to>
                                    </p:set>
                                    <p:animEffect transition="in" filter="wipe(down)">
                                      <p:cBhvr>
                                        <p:cTn id="55" dur="500"/>
                                        <p:tgtEl>
                                          <p:spTgt spid="770">
                                            <p:txEl>
                                              <p:pRg st="1" end="1"/>
                                            </p:txEl>
                                          </p:spTgt>
                                        </p:tgtEl>
                                      </p:cBhvr>
                                    </p:animEffect>
                                  </p:childTnLst>
                                </p:cTn>
                              </p:par>
                            </p:childTnLst>
                          </p:cTn>
                        </p:par>
                        <p:par>
                          <p:cTn id="56" fill="hold">
                            <p:stCondLst>
                              <p:cond delay="2000"/>
                            </p:stCondLst>
                            <p:childTnLst>
                              <p:par>
                                <p:cTn id="57" presetID="22" presetClass="entr" presetSubtype="4" fill="hold" grpId="0" nodeType="afterEffect">
                                  <p:stCondLst>
                                    <p:cond delay="0"/>
                                  </p:stCondLst>
                                  <p:childTnLst>
                                    <p:set>
                                      <p:cBhvr>
                                        <p:cTn id="58" dur="1" fill="hold">
                                          <p:stCondLst>
                                            <p:cond delay="0"/>
                                          </p:stCondLst>
                                        </p:cTn>
                                        <p:tgtEl>
                                          <p:spTgt spid="770">
                                            <p:txEl>
                                              <p:pRg st="2" end="2"/>
                                            </p:txEl>
                                          </p:spTgt>
                                        </p:tgtEl>
                                        <p:attrNameLst>
                                          <p:attrName>style.visibility</p:attrName>
                                        </p:attrNameLst>
                                      </p:cBhvr>
                                      <p:to>
                                        <p:strVal val="visible"/>
                                      </p:to>
                                    </p:set>
                                    <p:animEffect transition="in" filter="wipe(down)">
                                      <p:cBhvr>
                                        <p:cTn id="59" dur="500"/>
                                        <p:tgtEl>
                                          <p:spTgt spid="770">
                                            <p:txEl>
                                              <p:pRg st="2" end="2"/>
                                            </p:txEl>
                                          </p:spTgt>
                                        </p:tgtEl>
                                      </p:cBhvr>
                                    </p:animEffect>
                                  </p:childTnLst>
                                </p:cTn>
                              </p:par>
                            </p:childTnLst>
                          </p:cTn>
                        </p:par>
                        <p:par>
                          <p:cTn id="60" fill="hold">
                            <p:stCondLst>
                              <p:cond delay="2500"/>
                            </p:stCondLst>
                            <p:childTnLst>
                              <p:par>
                                <p:cTn id="61" presetID="22" presetClass="entr" presetSubtype="4" fill="hold" grpId="0" nodeType="afterEffect">
                                  <p:stCondLst>
                                    <p:cond delay="0"/>
                                  </p:stCondLst>
                                  <p:childTnLst>
                                    <p:set>
                                      <p:cBhvr>
                                        <p:cTn id="62" dur="1" fill="hold">
                                          <p:stCondLst>
                                            <p:cond delay="0"/>
                                          </p:stCondLst>
                                        </p:cTn>
                                        <p:tgtEl>
                                          <p:spTgt spid="770">
                                            <p:txEl>
                                              <p:pRg st="3" end="3"/>
                                            </p:txEl>
                                          </p:spTgt>
                                        </p:tgtEl>
                                        <p:attrNameLst>
                                          <p:attrName>style.visibility</p:attrName>
                                        </p:attrNameLst>
                                      </p:cBhvr>
                                      <p:to>
                                        <p:strVal val="visible"/>
                                      </p:to>
                                    </p:set>
                                    <p:animEffect transition="in" filter="wipe(down)">
                                      <p:cBhvr>
                                        <p:cTn id="63" dur="500"/>
                                        <p:tgtEl>
                                          <p:spTgt spid="770">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778"/>
                                        </p:tgtEl>
                                        <p:attrNameLst>
                                          <p:attrName>style.visibility</p:attrName>
                                        </p:attrNameLst>
                                      </p:cBhvr>
                                      <p:to>
                                        <p:strVal val="visible"/>
                                      </p:to>
                                    </p:set>
                                    <p:animEffect transition="in" filter="wipe(down)">
                                      <p:cBhvr>
                                        <p:cTn id="68" dur="500"/>
                                        <p:tgtEl>
                                          <p:spTgt spid="778"/>
                                        </p:tgtEl>
                                      </p:cBhvr>
                                    </p:animEffect>
                                  </p:childTnLst>
                                </p:cTn>
                              </p:par>
                              <p:par>
                                <p:cTn id="69" presetID="22" presetClass="entr" presetSubtype="4"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down)">
                                      <p:cBhvr>
                                        <p:cTn id="71" dur="500"/>
                                        <p:tgtEl>
                                          <p:spTgt spid="3"/>
                                        </p:tgtEl>
                                      </p:cBhvr>
                                    </p:animEffect>
                                  </p:childTnLst>
                                </p:cTn>
                              </p:par>
                            </p:childTnLst>
                          </p:cTn>
                        </p:par>
                        <p:par>
                          <p:cTn id="72" fill="hold">
                            <p:stCondLst>
                              <p:cond delay="500"/>
                            </p:stCondLst>
                            <p:childTnLst>
                              <p:par>
                                <p:cTn id="73" presetID="22" presetClass="entr" presetSubtype="4" fill="hold" grpId="0" nodeType="afterEffect">
                                  <p:stCondLst>
                                    <p:cond delay="0"/>
                                  </p:stCondLst>
                                  <p:childTnLst>
                                    <p:set>
                                      <p:cBhvr>
                                        <p:cTn id="74" dur="1" fill="hold">
                                          <p:stCondLst>
                                            <p:cond delay="0"/>
                                          </p:stCondLst>
                                        </p:cTn>
                                        <p:tgtEl>
                                          <p:spTgt spid="775">
                                            <p:txEl>
                                              <p:pRg st="0" end="0"/>
                                            </p:txEl>
                                          </p:spTgt>
                                        </p:tgtEl>
                                        <p:attrNameLst>
                                          <p:attrName>style.visibility</p:attrName>
                                        </p:attrNameLst>
                                      </p:cBhvr>
                                      <p:to>
                                        <p:strVal val="visible"/>
                                      </p:to>
                                    </p:set>
                                    <p:animEffect transition="in" filter="wipe(down)">
                                      <p:cBhvr>
                                        <p:cTn id="75" dur="500"/>
                                        <p:tgtEl>
                                          <p:spTgt spid="775">
                                            <p:txEl>
                                              <p:pRg st="0" end="0"/>
                                            </p:txEl>
                                          </p:spTgt>
                                        </p:tgtEl>
                                      </p:cBhvr>
                                    </p:animEffect>
                                  </p:childTnLst>
                                </p:cTn>
                              </p:par>
                            </p:childTnLst>
                          </p:cTn>
                        </p:par>
                        <p:par>
                          <p:cTn id="76" fill="hold">
                            <p:stCondLst>
                              <p:cond delay="1000"/>
                            </p:stCondLst>
                            <p:childTnLst>
                              <p:par>
                                <p:cTn id="77" presetID="22" presetClass="entr" presetSubtype="4" fill="hold" grpId="0" nodeType="afterEffect">
                                  <p:stCondLst>
                                    <p:cond delay="0"/>
                                  </p:stCondLst>
                                  <p:childTnLst>
                                    <p:set>
                                      <p:cBhvr>
                                        <p:cTn id="78" dur="1" fill="hold">
                                          <p:stCondLst>
                                            <p:cond delay="0"/>
                                          </p:stCondLst>
                                        </p:cTn>
                                        <p:tgtEl>
                                          <p:spTgt spid="776">
                                            <p:txEl>
                                              <p:pRg st="0" end="0"/>
                                            </p:txEl>
                                          </p:spTgt>
                                        </p:tgtEl>
                                        <p:attrNameLst>
                                          <p:attrName>style.visibility</p:attrName>
                                        </p:attrNameLst>
                                      </p:cBhvr>
                                      <p:to>
                                        <p:strVal val="visible"/>
                                      </p:to>
                                    </p:set>
                                    <p:animEffect transition="in" filter="wipe(down)">
                                      <p:cBhvr>
                                        <p:cTn id="79" dur="500"/>
                                        <p:tgtEl>
                                          <p:spTgt spid="776">
                                            <p:txEl>
                                              <p:pRg st="0" end="0"/>
                                            </p:txEl>
                                          </p:spTgt>
                                        </p:tgtEl>
                                      </p:cBhvr>
                                    </p:animEffect>
                                  </p:childTnLst>
                                </p:cTn>
                              </p:par>
                            </p:childTnLst>
                          </p:cTn>
                        </p:par>
                        <p:par>
                          <p:cTn id="80" fill="hold">
                            <p:stCondLst>
                              <p:cond delay="1500"/>
                            </p:stCondLst>
                            <p:childTnLst>
                              <p:par>
                                <p:cTn id="81" presetID="22" presetClass="entr" presetSubtype="4" fill="hold" grpId="0" nodeType="afterEffect">
                                  <p:stCondLst>
                                    <p:cond delay="0"/>
                                  </p:stCondLst>
                                  <p:childTnLst>
                                    <p:set>
                                      <p:cBhvr>
                                        <p:cTn id="82" dur="1" fill="hold">
                                          <p:stCondLst>
                                            <p:cond delay="0"/>
                                          </p:stCondLst>
                                        </p:cTn>
                                        <p:tgtEl>
                                          <p:spTgt spid="776">
                                            <p:txEl>
                                              <p:pRg st="1" end="1"/>
                                            </p:txEl>
                                          </p:spTgt>
                                        </p:tgtEl>
                                        <p:attrNameLst>
                                          <p:attrName>style.visibility</p:attrName>
                                        </p:attrNameLst>
                                      </p:cBhvr>
                                      <p:to>
                                        <p:strVal val="visible"/>
                                      </p:to>
                                    </p:set>
                                    <p:animEffect transition="in" filter="wipe(down)">
                                      <p:cBhvr>
                                        <p:cTn id="83" dur="500"/>
                                        <p:tgtEl>
                                          <p:spTgt spid="7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 grpId="0" animBg="1"/>
      <p:bldP spid="768" grpId="0" animBg="1"/>
      <p:bldP spid="769" grpId="0" build="p"/>
      <p:bldP spid="770" grpId="0" build="p"/>
      <p:bldP spid="771" grpId="0" build="p"/>
      <p:bldP spid="772" grpId="0" build="p"/>
      <p:bldP spid="775" grpId="0" build="p"/>
      <p:bldP spid="776" grpId="0" build="p"/>
      <p:bldP spid="777" grpId="0" animBg="1"/>
      <p:bldP spid="778"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88D9-A4D9-376C-83F7-9A6F09580DDB}"/>
              </a:ext>
            </a:extLst>
          </p:cNvPr>
          <p:cNvSpPr>
            <a:spLocks noGrp="1"/>
          </p:cNvSpPr>
          <p:nvPr>
            <p:ph type="title"/>
          </p:nvPr>
        </p:nvSpPr>
        <p:spPr/>
        <p:txBody>
          <a:bodyPr/>
          <a:lstStyle/>
          <a:p>
            <a:r>
              <a:rPr lang="en-US"/>
              <a:t>References</a:t>
            </a:r>
          </a:p>
        </p:txBody>
      </p:sp>
      <p:sp>
        <p:nvSpPr>
          <p:cNvPr id="4" name="Subtitle 3">
            <a:extLst>
              <a:ext uri="{FF2B5EF4-FFF2-40B4-BE49-F238E27FC236}">
                <a16:creationId xmlns:a16="http://schemas.microsoft.com/office/drawing/2014/main" id="{71614739-6328-C689-6AF7-B58C4BA34DDB}"/>
              </a:ext>
            </a:extLst>
          </p:cNvPr>
          <p:cNvSpPr>
            <a:spLocks noGrp="1"/>
          </p:cNvSpPr>
          <p:nvPr>
            <p:ph type="subTitle" idx="2"/>
          </p:nvPr>
        </p:nvSpPr>
        <p:spPr>
          <a:xfrm>
            <a:off x="653523" y="1080942"/>
            <a:ext cx="7839743" cy="3563422"/>
          </a:xfrm>
        </p:spPr>
        <p:txBody>
          <a:bodyPr/>
          <a:lstStyle/>
          <a:p>
            <a:pPr algn="l">
              <a:lnSpc>
                <a:spcPct val="150000"/>
              </a:lnSpc>
              <a:buNone/>
            </a:pPr>
            <a:r>
              <a:rPr lang="en-US" sz="1050"/>
              <a:t>Duff, O. (2022, August 26). This is the #1 state by Burger Consumption, new data shows. Eat This Not That. Retrieved March 23, 2023, from </a:t>
            </a:r>
            <a:r>
              <a:rPr lang="en-US" sz="1050">
                <a:hlinkClick r:id="rId2"/>
              </a:rPr>
              <a:t>https://www.eatthis.com/news-top-state-burger-consumption/</a:t>
            </a:r>
            <a:r>
              <a:rPr lang="en-US" sz="1050"/>
              <a:t> </a:t>
            </a:r>
            <a:endParaRPr lang="en-US"/>
          </a:p>
          <a:p>
            <a:pPr algn="l">
              <a:lnSpc>
                <a:spcPct val="150000"/>
              </a:lnSpc>
              <a:buNone/>
            </a:pPr>
            <a:r>
              <a:rPr lang="en-US" sz="1050"/>
              <a:t>Love, M. (2023, February 2). This map shows the most popular chips and dip in every state. Taste of Home. Retrieved March 23, 2023, from </a:t>
            </a:r>
            <a:r>
              <a:rPr lang="en-US" sz="1050">
                <a:hlinkClick r:id="rId3"/>
              </a:rPr>
              <a:t>https://www.tasteofhome.com/article/most-popular-chips-and-dip/</a:t>
            </a:r>
            <a:r>
              <a:rPr lang="en-US" sz="1050"/>
              <a:t> </a:t>
            </a:r>
          </a:p>
          <a:p>
            <a:pPr algn="l">
              <a:lnSpc>
                <a:spcPct val="150000"/>
              </a:lnSpc>
              <a:buNone/>
            </a:pPr>
            <a:r>
              <a:rPr lang="en-US" sz="1050"/>
              <a:t>Mintel reports: Consumer Market Analysis. </a:t>
            </a:r>
            <a:r>
              <a:rPr lang="en-US" sz="1050" err="1"/>
              <a:t>Mintel.com</a:t>
            </a:r>
            <a:r>
              <a:rPr lang="en-US" sz="1050"/>
              <a:t>. (n.d.). Retrieved March 23, 2023, from </a:t>
            </a:r>
            <a:r>
              <a:rPr lang="en-US" sz="1050">
                <a:hlinkClick r:id="rId4"/>
              </a:rPr>
              <a:t>http://www.reports.mintel.com/</a:t>
            </a:r>
            <a:r>
              <a:rPr lang="en-US" sz="1050"/>
              <a:t> </a:t>
            </a:r>
          </a:p>
          <a:p>
            <a:pPr algn="l">
              <a:lnSpc>
                <a:spcPct val="150000"/>
              </a:lnSpc>
              <a:buNone/>
            </a:pPr>
            <a:r>
              <a:rPr lang="en-US" sz="1050"/>
              <a:t>Published by Statista Research Department, &amp; 11, J. (2023, January 11). Leading Potato Chip Brands (ruffles potato chips) sales U.S., 2022. Statista. Retrieved March 23, 2023, from </a:t>
            </a:r>
            <a:r>
              <a:rPr lang="en-US" sz="1050">
                <a:hlinkClick r:id="rId5"/>
              </a:rPr>
              <a:t>https://www.statista.com/statistics/188222/top-potato-chip-brands-in-the-united-states/#:~:text=Lay%27s%20was%20the%20leading%20potato,potato%20chip%20market%20that%20year</a:t>
            </a:r>
            <a:r>
              <a:rPr lang="en-US" sz="1050"/>
              <a:t> </a:t>
            </a:r>
          </a:p>
          <a:p>
            <a:pPr algn="l">
              <a:lnSpc>
                <a:spcPct val="150000"/>
              </a:lnSpc>
              <a:buNone/>
            </a:pPr>
            <a:r>
              <a:rPr lang="en-US" sz="1050"/>
              <a:t>Published by Statista Research Department, &amp; 23, J. (2022, June 23). U.S.: Bags of </a:t>
            </a:r>
            <a:r>
              <a:rPr lang="en-US" sz="1050" err="1"/>
              <a:t>funyuns</a:t>
            </a:r>
            <a:r>
              <a:rPr lang="en-US" sz="1050"/>
              <a:t> corn / tortilla chips eaten in the U.S. 2020. Statista. Retrieved March 23, 2023, from </a:t>
            </a:r>
            <a:r>
              <a:rPr lang="en-US" sz="1050">
                <a:hlinkClick r:id="rId6"/>
              </a:rPr>
              <a:t>https://www.statista.com/statistics/288740/bags-of-funyuns-corn-tortilla-chips-eaten-in-the-us/</a:t>
            </a:r>
            <a:r>
              <a:rPr lang="en-US" sz="1050"/>
              <a:t> </a:t>
            </a:r>
          </a:p>
          <a:p>
            <a:pPr algn="l">
              <a:lnSpc>
                <a:spcPct val="114999"/>
              </a:lnSpc>
              <a:buNone/>
            </a:pPr>
            <a:endParaRPr lang="en-US"/>
          </a:p>
        </p:txBody>
      </p:sp>
    </p:spTree>
    <p:extLst>
      <p:ext uri="{BB962C8B-B14F-4D97-AF65-F5344CB8AC3E}">
        <p14:creationId xmlns:p14="http://schemas.microsoft.com/office/powerpoint/2010/main" val="654932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9"/>
          <p:cNvSpPr txBox="1">
            <a:spLocks noGrp="1"/>
          </p:cNvSpPr>
          <p:nvPr>
            <p:ph type="title"/>
          </p:nvPr>
        </p:nvSpPr>
        <p:spPr>
          <a:xfrm>
            <a:off x="2142000" y="1257507"/>
            <a:ext cx="4860000" cy="2135650"/>
          </a:xfrm>
          <a:custGeom>
            <a:avLst/>
            <a:gdLst>
              <a:gd name="connsiteX0" fmla="*/ 0 w 4860000"/>
              <a:gd name="connsiteY0" fmla="*/ 0 h 2135650"/>
              <a:gd name="connsiteX1" fmla="*/ 588600 w 4860000"/>
              <a:gd name="connsiteY1" fmla="*/ 0 h 2135650"/>
              <a:gd name="connsiteX2" fmla="*/ 982800 w 4860000"/>
              <a:gd name="connsiteY2" fmla="*/ 0 h 2135650"/>
              <a:gd name="connsiteX3" fmla="*/ 1474200 w 4860000"/>
              <a:gd name="connsiteY3" fmla="*/ 0 h 2135650"/>
              <a:gd name="connsiteX4" fmla="*/ 2111400 w 4860000"/>
              <a:gd name="connsiteY4" fmla="*/ 0 h 2135650"/>
              <a:gd name="connsiteX5" fmla="*/ 2651400 w 4860000"/>
              <a:gd name="connsiteY5" fmla="*/ 0 h 2135650"/>
              <a:gd name="connsiteX6" fmla="*/ 3240000 w 4860000"/>
              <a:gd name="connsiteY6" fmla="*/ 0 h 2135650"/>
              <a:gd name="connsiteX7" fmla="*/ 3731400 w 4860000"/>
              <a:gd name="connsiteY7" fmla="*/ 0 h 2135650"/>
              <a:gd name="connsiteX8" fmla="*/ 4271400 w 4860000"/>
              <a:gd name="connsiteY8" fmla="*/ 0 h 2135650"/>
              <a:gd name="connsiteX9" fmla="*/ 4860000 w 4860000"/>
              <a:gd name="connsiteY9" fmla="*/ 0 h 2135650"/>
              <a:gd name="connsiteX10" fmla="*/ 4860000 w 4860000"/>
              <a:gd name="connsiteY10" fmla="*/ 491200 h 2135650"/>
              <a:gd name="connsiteX11" fmla="*/ 4860000 w 4860000"/>
              <a:gd name="connsiteY11" fmla="*/ 961043 h 2135650"/>
              <a:gd name="connsiteX12" fmla="*/ 4860000 w 4860000"/>
              <a:gd name="connsiteY12" fmla="*/ 1452242 h 2135650"/>
              <a:gd name="connsiteX13" fmla="*/ 4860000 w 4860000"/>
              <a:gd name="connsiteY13" fmla="*/ 2135650 h 2135650"/>
              <a:gd name="connsiteX14" fmla="*/ 4320000 w 4860000"/>
              <a:gd name="connsiteY14" fmla="*/ 2135650 h 2135650"/>
              <a:gd name="connsiteX15" fmla="*/ 3780000 w 4860000"/>
              <a:gd name="connsiteY15" fmla="*/ 2135650 h 2135650"/>
              <a:gd name="connsiteX16" fmla="*/ 3337200 w 4860000"/>
              <a:gd name="connsiteY16" fmla="*/ 2135650 h 2135650"/>
              <a:gd name="connsiteX17" fmla="*/ 2797200 w 4860000"/>
              <a:gd name="connsiteY17" fmla="*/ 2135650 h 2135650"/>
              <a:gd name="connsiteX18" fmla="*/ 2257200 w 4860000"/>
              <a:gd name="connsiteY18" fmla="*/ 2135650 h 2135650"/>
              <a:gd name="connsiteX19" fmla="*/ 1717200 w 4860000"/>
              <a:gd name="connsiteY19" fmla="*/ 2135650 h 2135650"/>
              <a:gd name="connsiteX20" fmla="*/ 1177200 w 4860000"/>
              <a:gd name="connsiteY20" fmla="*/ 2135650 h 2135650"/>
              <a:gd name="connsiteX21" fmla="*/ 685800 w 4860000"/>
              <a:gd name="connsiteY21" fmla="*/ 2135650 h 2135650"/>
              <a:gd name="connsiteX22" fmla="*/ 0 w 4860000"/>
              <a:gd name="connsiteY22" fmla="*/ 2135650 h 2135650"/>
              <a:gd name="connsiteX23" fmla="*/ 0 w 4860000"/>
              <a:gd name="connsiteY23" fmla="*/ 1601738 h 2135650"/>
              <a:gd name="connsiteX24" fmla="*/ 0 w 4860000"/>
              <a:gd name="connsiteY24" fmla="*/ 1046469 h 2135650"/>
              <a:gd name="connsiteX25" fmla="*/ 0 w 4860000"/>
              <a:gd name="connsiteY25" fmla="*/ 491199 h 2135650"/>
              <a:gd name="connsiteX26" fmla="*/ 0 w 4860000"/>
              <a:gd name="connsiteY26" fmla="*/ 0 h 213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60000" h="2135650" fill="none" extrusionOk="0">
                <a:moveTo>
                  <a:pt x="0" y="0"/>
                </a:moveTo>
                <a:cubicBezTo>
                  <a:pt x="158498" y="-45380"/>
                  <a:pt x="356918" y="50698"/>
                  <a:pt x="588600" y="0"/>
                </a:cubicBezTo>
                <a:cubicBezTo>
                  <a:pt x="820282" y="-50698"/>
                  <a:pt x="856695" y="43465"/>
                  <a:pt x="982800" y="0"/>
                </a:cubicBezTo>
                <a:cubicBezTo>
                  <a:pt x="1108905" y="-43465"/>
                  <a:pt x="1280346" y="56350"/>
                  <a:pt x="1474200" y="0"/>
                </a:cubicBezTo>
                <a:cubicBezTo>
                  <a:pt x="1668054" y="-56350"/>
                  <a:pt x="1973820" y="32238"/>
                  <a:pt x="2111400" y="0"/>
                </a:cubicBezTo>
                <a:cubicBezTo>
                  <a:pt x="2248980" y="-32238"/>
                  <a:pt x="2410901" y="49948"/>
                  <a:pt x="2651400" y="0"/>
                </a:cubicBezTo>
                <a:cubicBezTo>
                  <a:pt x="2891899" y="-49948"/>
                  <a:pt x="3000937" y="52735"/>
                  <a:pt x="3240000" y="0"/>
                </a:cubicBezTo>
                <a:cubicBezTo>
                  <a:pt x="3479063" y="-52735"/>
                  <a:pt x="3500289" y="46320"/>
                  <a:pt x="3731400" y="0"/>
                </a:cubicBezTo>
                <a:cubicBezTo>
                  <a:pt x="3962511" y="-46320"/>
                  <a:pt x="4034618" y="37879"/>
                  <a:pt x="4271400" y="0"/>
                </a:cubicBezTo>
                <a:cubicBezTo>
                  <a:pt x="4508182" y="-37879"/>
                  <a:pt x="4715515" y="31426"/>
                  <a:pt x="4860000" y="0"/>
                </a:cubicBezTo>
                <a:cubicBezTo>
                  <a:pt x="4870493" y="111772"/>
                  <a:pt x="4858517" y="387237"/>
                  <a:pt x="4860000" y="491200"/>
                </a:cubicBezTo>
                <a:cubicBezTo>
                  <a:pt x="4861483" y="595163"/>
                  <a:pt x="4847687" y="738750"/>
                  <a:pt x="4860000" y="961043"/>
                </a:cubicBezTo>
                <a:cubicBezTo>
                  <a:pt x="4872313" y="1183336"/>
                  <a:pt x="4838527" y="1320247"/>
                  <a:pt x="4860000" y="1452242"/>
                </a:cubicBezTo>
                <a:cubicBezTo>
                  <a:pt x="4881473" y="1584237"/>
                  <a:pt x="4805456" y="1892088"/>
                  <a:pt x="4860000" y="2135650"/>
                </a:cubicBezTo>
                <a:cubicBezTo>
                  <a:pt x="4597505" y="2168314"/>
                  <a:pt x="4569361" y="2099182"/>
                  <a:pt x="4320000" y="2135650"/>
                </a:cubicBezTo>
                <a:cubicBezTo>
                  <a:pt x="4070639" y="2172118"/>
                  <a:pt x="3923880" y="2105411"/>
                  <a:pt x="3780000" y="2135650"/>
                </a:cubicBezTo>
                <a:cubicBezTo>
                  <a:pt x="3636120" y="2165889"/>
                  <a:pt x="3549240" y="2104573"/>
                  <a:pt x="3337200" y="2135650"/>
                </a:cubicBezTo>
                <a:cubicBezTo>
                  <a:pt x="3125160" y="2166727"/>
                  <a:pt x="2974553" y="2082262"/>
                  <a:pt x="2797200" y="2135650"/>
                </a:cubicBezTo>
                <a:cubicBezTo>
                  <a:pt x="2619847" y="2189038"/>
                  <a:pt x="2391350" y="2088445"/>
                  <a:pt x="2257200" y="2135650"/>
                </a:cubicBezTo>
                <a:cubicBezTo>
                  <a:pt x="2123050" y="2182855"/>
                  <a:pt x="1876995" y="2071847"/>
                  <a:pt x="1717200" y="2135650"/>
                </a:cubicBezTo>
                <a:cubicBezTo>
                  <a:pt x="1557405" y="2199453"/>
                  <a:pt x="1381052" y="2074592"/>
                  <a:pt x="1177200" y="2135650"/>
                </a:cubicBezTo>
                <a:cubicBezTo>
                  <a:pt x="973348" y="2196708"/>
                  <a:pt x="809759" y="2093438"/>
                  <a:pt x="685800" y="2135650"/>
                </a:cubicBezTo>
                <a:cubicBezTo>
                  <a:pt x="561841" y="2177862"/>
                  <a:pt x="178778" y="2106907"/>
                  <a:pt x="0" y="2135650"/>
                </a:cubicBezTo>
                <a:cubicBezTo>
                  <a:pt x="-44381" y="1980024"/>
                  <a:pt x="4786" y="1785635"/>
                  <a:pt x="0" y="1601738"/>
                </a:cubicBezTo>
                <a:cubicBezTo>
                  <a:pt x="-4786" y="1417841"/>
                  <a:pt x="48413" y="1226747"/>
                  <a:pt x="0" y="1046469"/>
                </a:cubicBezTo>
                <a:cubicBezTo>
                  <a:pt x="-48413" y="866191"/>
                  <a:pt x="55517" y="618964"/>
                  <a:pt x="0" y="491199"/>
                </a:cubicBezTo>
                <a:cubicBezTo>
                  <a:pt x="-55517" y="363434"/>
                  <a:pt x="27005" y="231185"/>
                  <a:pt x="0" y="0"/>
                </a:cubicBezTo>
                <a:close/>
              </a:path>
              <a:path w="4860000" h="2135650" stroke="0" extrusionOk="0">
                <a:moveTo>
                  <a:pt x="0" y="0"/>
                </a:moveTo>
                <a:cubicBezTo>
                  <a:pt x="223002" y="-48253"/>
                  <a:pt x="351395" y="45707"/>
                  <a:pt x="491400" y="0"/>
                </a:cubicBezTo>
                <a:cubicBezTo>
                  <a:pt x="631405" y="-45707"/>
                  <a:pt x="699817" y="38417"/>
                  <a:pt x="885600" y="0"/>
                </a:cubicBezTo>
                <a:cubicBezTo>
                  <a:pt x="1071383" y="-38417"/>
                  <a:pt x="1293473" y="35285"/>
                  <a:pt x="1522800" y="0"/>
                </a:cubicBezTo>
                <a:cubicBezTo>
                  <a:pt x="1752127" y="-35285"/>
                  <a:pt x="1865803" y="16605"/>
                  <a:pt x="2014200" y="0"/>
                </a:cubicBezTo>
                <a:cubicBezTo>
                  <a:pt x="2162597" y="-16605"/>
                  <a:pt x="2304732" y="18169"/>
                  <a:pt x="2505600" y="0"/>
                </a:cubicBezTo>
                <a:cubicBezTo>
                  <a:pt x="2706468" y="-18169"/>
                  <a:pt x="2946929" y="54487"/>
                  <a:pt x="3142800" y="0"/>
                </a:cubicBezTo>
                <a:cubicBezTo>
                  <a:pt x="3338671" y="-54487"/>
                  <a:pt x="3429678" y="20331"/>
                  <a:pt x="3585600" y="0"/>
                </a:cubicBezTo>
                <a:cubicBezTo>
                  <a:pt x="3741522" y="-20331"/>
                  <a:pt x="3935622" y="40263"/>
                  <a:pt x="4222800" y="0"/>
                </a:cubicBezTo>
                <a:cubicBezTo>
                  <a:pt x="4509978" y="-40263"/>
                  <a:pt x="4708104" y="30325"/>
                  <a:pt x="4860000" y="0"/>
                </a:cubicBezTo>
                <a:cubicBezTo>
                  <a:pt x="4861478" y="198073"/>
                  <a:pt x="4848649" y="320701"/>
                  <a:pt x="4860000" y="533913"/>
                </a:cubicBezTo>
                <a:cubicBezTo>
                  <a:pt x="4871351" y="747125"/>
                  <a:pt x="4847143" y="853147"/>
                  <a:pt x="4860000" y="1067825"/>
                </a:cubicBezTo>
                <a:cubicBezTo>
                  <a:pt x="4872857" y="1282503"/>
                  <a:pt x="4827510" y="1503368"/>
                  <a:pt x="4860000" y="1623094"/>
                </a:cubicBezTo>
                <a:cubicBezTo>
                  <a:pt x="4892490" y="1742820"/>
                  <a:pt x="4839811" y="1882689"/>
                  <a:pt x="4860000" y="2135650"/>
                </a:cubicBezTo>
                <a:cubicBezTo>
                  <a:pt x="4713757" y="2157611"/>
                  <a:pt x="4568856" y="2117129"/>
                  <a:pt x="4320000" y="2135650"/>
                </a:cubicBezTo>
                <a:cubicBezTo>
                  <a:pt x="4071144" y="2154171"/>
                  <a:pt x="3979753" y="2107343"/>
                  <a:pt x="3877200" y="2135650"/>
                </a:cubicBezTo>
                <a:cubicBezTo>
                  <a:pt x="3774647" y="2163957"/>
                  <a:pt x="3569910" y="2079247"/>
                  <a:pt x="3337200" y="2135650"/>
                </a:cubicBezTo>
                <a:cubicBezTo>
                  <a:pt x="3104490" y="2192053"/>
                  <a:pt x="2994541" y="2059634"/>
                  <a:pt x="2700000" y="2135650"/>
                </a:cubicBezTo>
                <a:cubicBezTo>
                  <a:pt x="2405459" y="2211666"/>
                  <a:pt x="2368018" y="2105680"/>
                  <a:pt x="2160000" y="2135650"/>
                </a:cubicBezTo>
                <a:cubicBezTo>
                  <a:pt x="1951982" y="2165620"/>
                  <a:pt x="1862548" y="2115975"/>
                  <a:pt x="1765800" y="2135650"/>
                </a:cubicBezTo>
                <a:cubicBezTo>
                  <a:pt x="1669052" y="2155325"/>
                  <a:pt x="1528931" y="2091123"/>
                  <a:pt x="1323000" y="2135650"/>
                </a:cubicBezTo>
                <a:cubicBezTo>
                  <a:pt x="1117069" y="2180177"/>
                  <a:pt x="862501" y="2110178"/>
                  <a:pt x="685800" y="2135650"/>
                </a:cubicBezTo>
                <a:cubicBezTo>
                  <a:pt x="509099" y="2161122"/>
                  <a:pt x="337473" y="2082335"/>
                  <a:pt x="0" y="2135650"/>
                </a:cubicBezTo>
                <a:cubicBezTo>
                  <a:pt x="-47039" y="1973658"/>
                  <a:pt x="50653" y="1875367"/>
                  <a:pt x="0" y="1644451"/>
                </a:cubicBezTo>
                <a:cubicBezTo>
                  <a:pt x="-50653" y="1413535"/>
                  <a:pt x="7617" y="1257139"/>
                  <a:pt x="0" y="1131895"/>
                </a:cubicBezTo>
                <a:cubicBezTo>
                  <a:pt x="-7617" y="1006651"/>
                  <a:pt x="39336" y="806096"/>
                  <a:pt x="0" y="662052"/>
                </a:cubicBezTo>
                <a:cubicBezTo>
                  <a:pt x="-39336" y="518008"/>
                  <a:pt x="9750" y="319789"/>
                  <a:pt x="0" y="0"/>
                </a:cubicBezTo>
                <a:close/>
              </a:path>
            </a:pathLst>
          </a:custGeom>
          <a:ln w="92075" cmpd="tri">
            <a:gradFill>
              <a:gsLst>
                <a:gs pos="0">
                  <a:schemeClr val="accent6">
                    <a:lumMod val="20000"/>
                    <a:lumOff val="80000"/>
                  </a:schemeClr>
                </a:gs>
                <a:gs pos="50000">
                  <a:schemeClr val="accent6">
                    <a:lumMod val="40000"/>
                    <a:lumOff val="60000"/>
                  </a:schemeClr>
                </a:gs>
                <a:gs pos="100000">
                  <a:schemeClr val="accent6">
                    <a:lumMod val="60000"/>
                    <a:lumOff val="40000"/>
                  </a:schemeClr>
                </a:gs>
              </a:gsLst>
              <a:lin ang="5400000" scaled="1"/>
            </a:gra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spcFirstLastPara="1" wrap="square" lIns="91425" tIns="91425" rIns="91425" bIns="91425" anchor="ctr" anchorCtr="0">
            <a:noAutofit/>
          </a:bodyPr>
          <a:lstStyle/>
          <a:p>
            <a:pPr marL="0" lvl="0" indent="0" algn="ctr" rtl="0">
              <a:spcBef>
                <a:spcPts val="0"/>
              </a:spcBef>
              <a:spcAft>
                <a:spcPts val="0"/>
              </a:spcAft>
              <a:buNone/>
            </a:pPr>
            <a:r>
              <a:rPr lang="en"/>
              <a:t>SITUATION ANALYSIS</a:t>
            </a:r>
            <a:endParaRPr/>
          </a:p>
        </p:txBody>
      </p:sp>
      <p:sp>
        <p:nvSpPr>
          <p:cNvPr id="560" name="Google Shape;560;p39"/>
          <p:cNvSpPr txBox="1">
            <a:spLocks noGrp="1"/>
          </p:cNvSpPr>
          <p:nvPr>
            <p:ph type="subTitle" idx="1"/>
          </p:nvPr>
        </p:nvSpPr>
        <p:spPr>
          <a:xfrm>
            <a:off x="2142000" y="3817375"/>
            <a:ext cx="4860000" cy="491700"/>
          </a:xfrm>
          <a:custGeom>
            <a:avLst/>
            <a:gdLst>
              <a:gd name="connsiteX0" fmla="*/ 0 w 4860000"/>
              <a:gd name="connsiteY0" fmla="*/ 0 h 491700"/>
              <a:gd name="connsiteX1" fmla="*/ 442800 w 4860000"/>
              <a:gd name="connsiteY1" fmla="*/ 0 h 491700"/>
              <a:gd name="connsiteX2" fmla="*/ 934200 w 4860000"/>
              <a:gd name="connsiteY2" fmla="*/ 0 h 491700"/>
              <a:gd name="connsiteX3" fmla="*/ 1377000 w 4860000"/>
              <a:gd name="connsiteY3" fmla="*/ 0 h 491700"/>
              <a:gd name="connsiteX4" fmla="*/ 1965600 w 4860000"/>
              <a:gd name="connsiteY4" fmla="*/ 0 h 491700"/>
              <a:gd name="connsiteX5" fmla="*/ 2505600 w 4860000"/>
              <a:gd name="connsiteY5" fmla="*/ 0 h 491700"/>
              <a:gd name="connsiteX6" fmla="*/ 3045600 w 4860000"/>
              <a:gd name="connsiteY6" fmla="*/ 0 h 491700"/>
              <a:gd name="connsiteX7" fmla="*/ 3682800 w 4860000"/>
              <a:gd name="connsiteY7" fmla="*/ 0 h 491700"/>
              <a:gd name="connsiteX8" fmla="*/ 4271400 w 4860000"/>
              <a:gd name="connsiteY8" fmla="*/ 0 h 491700"/>
              <a:gd name="connsiteX9" fmla="*/ 4860000 w 4860000"/>
              <a:gd name="connsiteY9" fmla="*/ 0 h 491700"/>
              <a:gd name="connsiteX10" fmla="*/ 4860000 w 4860000"/>
              <a:gd name="connsiteY10" fmla="*/ 491700 h 491700"/>
              <a:gd name="connsiteX11" fmla="*/ 4465800 w 4860000"/>
              <a:gd name="connsiteY11" fmla="*/ 491700 h 491700"/>
              <a:gd name="connsiteX12" fmla="*/ 4023000 w 4860000"/>
              <a:gd name="connsiteY12" fmla="*/ 491700 h 491700"/>
              <a:gd name="connsiteX13" fmla="*/ 3434400 w 4860000"/>
              <a:gd name="connsiteY13" fmla="*/ 491700 h 491700"/>
              <a:gd name="connsiteX14" fmla="*/ 2797200 w 4860000"/>
              <a:gd name="connsiteY14" fmla="*/ 491700 h 491700"/>
              <a:gd name="connsiteX15" fmla="*/ 2305800 w 4860000"/>
              <a:gd name="connsiteY15" fmla="*/ 491700 h 491700"/>
              <a:gd name="connsiteX16" fmla="*/ 1668600 w 4860000"/>
              <a:gd name="connsiteY16" fmla="*/ 491700 h 491700"/>
              <a:gd name="connsiteX17" fmla="*/ 1225800 w 4860000"/>
              <a:gd name="connsiteY17" fmla="*/ 491700 h 491700"/>
              <a:gd name="connsiteX18" fmla="*/ 831600 w 4860000"/>
              <a:gd name="connsiteY18" fmla="*/ 491700 h 491700"/>
              <a:gd name="connsiteX19" fmla="*/ 0 w 4860000"/>
              <a:gd name="connsiteY19" fmla="*/ 491700 h 491700"/>
              <a:gd name="connsiteX20" fmla="*/ 0 w 4860000"/>
              <a:gd name="connsiteY20" fmla="*/ 0 h 49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0000" h="491700" fill="none" extrusionOk="0">
                <a:moveTo>
                  <a:pt x="0" y="0"/>
                </a:moveTo>
                <a:cubicBezTo>
                  <a:pt x="118648" y="-29906"/>
                  <a:pt x="279786" y="46107"/>
                  <a:pt x="442800" y="0"/>
                </a:cubicBezTo>
                <a:cubicBezTo>
                  <a:pt x="605814" y="-46107"/>
                  <a:pt x="718915" y="14317"/>
                  <a:pt x="934200" y="0"/>
                </a:cubicBezTo>
                <a:cubicBezTo>
                  <a:pt x="1149485" y="-14317"/>
                  <a:pt x="1186195" y="26601"/>
                  <a:pt x="1377000" y="0"/>
                </a:cubicBezTo>
                <a:cubicBezTo>
                  <a:pt x="1567805" y="-26601"/>
                  <a:pt x="1811317" y="20028"/>
                  <a:pt x="1965600" y="0"/>
                </a:cubicBezTo>
                <a:cubicBezTo>
                  <a:pt x="2119883" y="-20028"/>
                  <a:pt x="2381736" y="37164"/>
                  <a:pt x="2505600" y="0"/>
                </a:cubicBezTo>
                <a:cubicBezTo>
                  <a:pt x="2629464" y="-37164"/>
                  <a:pt x="2827401" y="27639"/>
                  <a:pt x="3045600" y="0"/>
                </a:cubicBezTo>
                <a:cubicBezTo>
                  <a:pt x="3263799" y="-27639"/>
                  <a:pt x="3404924" y="7249"/>
                  <a:pt x="3682800" y="0"/>
                </a:cubicBezTo>
                <a:cubicBezTo>
                  <a:pt x="3960676" y="-7249"/>
                  <a:pt x="4039718" y="50698"/>
                  <a:pt x="4271400" y="0"/>
                </a:cubicBezTo>
                <a:cubicBezTo>
                  <a:pt x="4503082" y="-50698"/>
                  <a:pt x="4724728" y="26617"/>
                  <a:pt x="4860000" y="0"/>
                </a:cubicBezTo>
                <a:cubicBezTo>
                  <a:pt x="4914746" y="217427"/>
                  <a:pt x="4853142" y="299440"/>
                  <a:pt x="4860000" y="491700"/>
                </a:cubicBezTo>
                <a:cubicBezTo>
                  <a:pt x="4761256" y="511754"/>
                  <a:pt x="4630488" y="447140"/>
                  <a:pt x="4465800" y="491700"/>
                </a:cubicBezTo>
                <a:cubicBezTo>
                  <a:pt x="4301112" y="536260"/>
                  <a:pt x="4180166" y="443788"/>
                  <a:pt x="4023000" y="491700"/>
                </a:cubicBezTo>
                <a:cubicBezTo>
                  <a:pt x="3865834" y="539612"/>
                  <a:pt x="3652881" y="453879"/>
                  <a:pt x="3434400" y="491700"/>
                </a:cubicBezTo>
                <a:cubicBezTo>
                  <a:pt x="3215919" y="529521"/>
                  <a:pt x="2949804" y="425971"/>
                  <a:pt x="2797200" y="491700"/>
                </a:cubicBezTo>
                <a:cubicBezTo>
                  <a:pt x="2644596" y="557429"/>
                  <a:pt x="2519239" y="446213"/>
                  <a:pt x="2305800" y="491700"/>
                </a:cubicBezTo>
                <a:cubicBezTo>
                  <a:pt x="2092361" y="537187"/>
                  <a:pt x="1949345" y="416612"/>
                  <a:pt x="1668600" y="491700"/>
                </a:cubicBezTo>
                <a:cubicBezTo>
                  <a:pt x="1387855" y="566788"/>
                  <a:pt x="1427887" y="446903"/>
                  <a:pt x="1225800" y="491700"/>
                </a:cubicBezTo>
                <a:cubicBezTo>
                  <a:pt x="1023713" y="536497"/>
                  <a:pt x="1012664" y="480987"/>
                  <a:pt x="831600" y="491700"/>
                </a:cubicBezTo>
                <a:cubicBezTo>
                  <a:pt x="650536" y="502413"/>
                  <a:pt x="259653" y="457952"/>
                  <a:pt x="0" y="491700"/>
                </a:cubicBezTo>
                <a:cubicBezTo>
                  <a:pt x="-52152" y="297949"/>
                  <a:pt x="52861" y="140450"/>
                  <a:pt x="0" y="0"/>
                </a:cubicBezTo>
                <a:close/>
              </a:path>
              <a:path w="4860000" h="491700" stroke="0" extrusionOk="0">
                <a:moveTo>
                  <a:pt x="0" y="0"/>
                </a:moveTo>
                <a:cubicBezTo>
                  <a:pt x="223002" y="-48253"/>
                  <a:pt x="351395" y="45707"/>
                  <a:pt x="491400" y="0"/>
                </a:cubicBezTo>
                <a:cubicBezTo>
                  <a:pt x="631405" y="-45707"/>
                  <a:pt x="699817" y="38417"/>
                  <a:pt x="885600" y="0"/>
                </a:cubicBezTo>
                <a:cubicBezTo>
                  <a:pt x="1071383" y="-38417"/>
                  <a:pt x="1293473" y="35285"/>
                  <a:pt x="1522800" y="0"/>
                </a:cubicBezTo>
                <a:cubicBezTo>
                  <a:pt x="1752127" y="-35285"/>
                  <a:pt x="1865803" y="16605"/>
                  <a:pt x="2014200" y="0"/>
                </a:cubicBezTo>
                <a:cubicBezTo>
                  <a:pt x="2162597" y="-16605"/>
                  <a:pt x="2304732" y="18169"/>
                  <a:pt x="2505600" y="0"/>
                </a:cubicBezTo>
                <a:cubicBezTo>
                  <a:pt x="2706468" y="-18169"/>
                  <a:pt x="2946929" y="54487"/>
                  <a:pt x="3142800" y="0"/>
                </a:cubicBezTo>
                <a:cubicBezTo>
                  <a:pt x="3338671" y="-54487"/>
                  <a:pt x="3429678" y="20331"/>
                  <a:pt x="3585600" y="0"/>
                </a:cubicBezTo>
                <a:cubicBezTo>
                  <a:pt x="3741522" y="-20331"/>
                  <a:pt x="3935622" y="40263"/>
                  <a:pt x="4222800" y="0"/>
                </a:cubicBezTo>
                <a:cubicBezTo>
                  <a:pt x="4509978" y="-40263"/>
                  <a:pt x="4708104" y="30325"/>
                  <a:pt x="4860000" y="0"/>
                </a:cubicBezTo>
                <a:cubicBezTo>
                  <a:pt x="4903871" y="112217"/>
                  <a:pt x="4818309" y="325852"/>
                  <a:pt x="4860000" y="491700"/>
                </a:cubicBezTo>
                <a:cubicBezTo>
                  <a:pt x="4744428" y="545769"/>
                  <a:pt x="4510525" y="464866"/>
                  <a:pt x="4320000" y="491700"/>
                </a:cubicBezTo>
                <a:cubicBezTo>
                  <a:pt x="4129475" y="518534"/>
                  <a:pt x="3951692" y="473714"/>
                  <a:pt x="3828600" y="491700"/>
                </a:cubicBezTo>
                <a:cubicBezTo>
                  <a:pt x="3705508" y="509686"/>
                  <a:pt x="3421666" y="421312"/>
                  <a:pt x="3191400" y="491700"/>
                </a:cubicBezTo>
                <a:cubicBezTo>
                  <a:pt x="2961134" y="562088"/>
                  <a:pt x="2695538" y="457627"/>
                  <a:pt x="2554200" y="491700"/>
                </a:cubicBezTo>
                <a:cubicBezTo>
                  <a:pt x="2412862" y="525773"/>
                  <a:pt x="2213953" y="463393"/>
                  <a:pt x="2111400" y="491700"/>
                </a:cubicBezTo>
                <a:cubicBezTo>
                  <a:pt x="2008847" y="520007"/>
                  <a:pt x="1804110" y="435297"/>
                  <a:pt x="1571400" y="491700"/>
                </a:cubicBezTo>
                <a:cubicBezTo>
                  <a:pt x="1338690" y="548103"/>
                  <a:pt x="1228741" y="415684"/>
                  <a:pt x="934200" y="491700"/>
                </a:cubicBezTo>
                <a:cubicBezTo>
                  <a:pt x="639659" y="567716"/>
                  <a:pt x="380441" y="444882"/>
                  <a:pt x="0" y="491700"/>
                </a:cubicBezTo>
                <a:cubicBezTo>
                  <a:pt x="-3077" y="333932"/>
                  <a:pt x="10873" y="142093"/>
                  <a:pt x="0" y="0"/>
                </a:cubicBezTo>
                <a:close/>
              </a:path>
            </a:pathLst>
          </a:custGeom>
          <a:ln w="92075" cmpd="tri">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1"/>
            </a:gra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spcFirstLastPara="1" wrap="square" lIns="91425" tIns="91425" rIns="91425" bIns="91425" anchor="ctr" anchorCtr="0">
            <a:noAutofit/>
          </a:bodyPr>
          <a:lstStyle/>
          <a:p>
            <a:pPr marL="0" lvl="0" indent="0" algn="ctr" rtl="0">
              <a:spcBef>
                <a:spcPts val="0"/>
              </a:spcBef>
              <a:spcAft>
                <a:spcPts val="0"/>
              </a:spcAft>
              <a:buNone/>
            </a:pPr>
            <a:r>
              <a:rPr lang="en" b="1"/>
              <a:t>Secondary and Primary Market Research</a:t>
            </a:r>
            <a:endParaRPr b="1"/>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9"/>
                                        </p:tgtEl>
                                        <p:attrNameLst>
                                          <p:attrName>style.visibility</p:attrName>
                                        </p:attrNameLst>
                                      </p:cBhvr>
                                      <p:to>
                                        <p:strVal val="visible"/>
                                      </p:to>
                                    </p:set>
                                    <p:animEffect transition="in" filter="blinds(horizontal)">
                                      <p:cBhvr>
                                        <p:cTn id="7" dur="500"/>
                                        <p:tgtEl>
                                          <p:spTgt spid="55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60">
                                            <p:bg/>
                                          </p:spTgt>
                                        </p:tgtEl>
                                        <p:attrNameLst>
                                          <p:attrName>style.visibility</p:attrName>
                                        </p:attrNameLst>
                                      </p:cBhvr>
                                      <p:to>
                                        <p:strVal val="visible"/>
                                      </p:to>
                                    </p:set>
                                    <p:animEffect transition="in" filter="blinds(horizontal)">
                                      <p:cBhvr>
                                        <p:cTn id="11" dur="500"/>
                                        <p:tgtEl>
                                          <p:spTgt spid="560">
                                            <p:bg/>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60">
                                            <p:txEl>
                                              <p:pRg st="0" end="0"/>
                                            </p:txEl>
                                          </p:spTgt>
                                        </p:tgtEl>
                                        <p:attrNameLst>
                                          <p:attrName>style.visibility</p:attrName>
                                        </p:attrNameLst>
                                      </p:cBhvr>
                                      <p:to>
                                        <p:strVal val="visible"/>
                                      </p:to>
                                    </p:set>
                                    <p:animEffect transition="in" filter="blinds(horizontal)">
                                      <p:cBhvr>
                                        <p:cTn id="15" dur="500"/>
                                        <p:tgtEl>
                                          <p:spTgt spid="5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 grpId="0" animBg="1"/>
      <p:bldP spid="560"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pic>
        <p:nvPicPr>
          <p:cNvPr id="1030" name="Picture 6" descr="Utz | American Snack Brand, Est. 1921 – Utz Quality Foods">
            <a:extLst>
              <a:ext uri="{FF2B5EF4-FFF2-40B4-BE49-F238E27FC236}">
                <a16:creationId xmlns:a16="http://schemas.microsoft.com/office/drawing/2014/main" id="{783E4E98-AF4A-7247-BCB5-E9707265D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31" y="3444723"/>
            <a:ext cx="2143892" cy="1750845"/>
          </a:xfrm>
          <a:prstGeom prst="rect">
            <a:avLst/>
          </a:prstGeom>
          <a:noFill/>
          <a:extLst>
            <a:ext uri="{909E8E84-426E-40DD-AFC4-6F175D3DCCD1}">
              <a14:hiddenFill xmlns:a14="http://schemas.microsoft.com/office/drawing/2010/main">
                <a:solidFill>
                  <a:srgbClr val="FFFFFF"/>
                </a:solidFill>
              </a14:hiddenFill>
            </a:ext>
          </a:extLst>
        </p:spPr>
      </p:pic>
      <p:grpSp>
        <p:nvGrpSpPr>
          <p:cNvPr id="722" name="Google Shape;722;p46"/>
          <p:cNvGrpSpPr/>
          <p:nvPr/>
        </p:nvGrpSpPr>
        <p:grpSpPr>
          <a:xfrm>
            <a:off x="3064162" y="1710052"/>
            <a:ext cx="3033316" cy="2750371"/>
            <a:chOff x="3064162" y="1502827"/>
            <a:chExt cx="3033316" cy="2750371"/>
          </a:xfrm>
        </p:grpSpPr>
        <p:sp>
          <p:nvSpPr>
            <p:cNvPr id="723" name="Google Shape;723;p46"/>
            <p:cNvSpPr/>
            <p:nvPr/>
          </p:nvSpPr>
          <p:spPr>
            <a:xfrm>
              <a:off x="4259150" y="1968688"/>
              <a:ext cx="655500" cy="305100"/>
            </a:xfrm>
            <a:prstGeom prst="rect">
              <a:avLst/>
            </a:prstGeom>
            <a:solidFill>
              <a:schemeClr val="accent1">
                <a:lumMod val="60000"/>
                <a:lumOff val="4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6"/>
            <p:cNvSpPr/>
            <p:nvPr/>
          </p:nvSpPr>
          <p:spPr>
            <a:xfrm>
              <a:off x="4259150" y="3482225"/>
              <a:ext cx="655500" cy="305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6"/>
            <p:cNvSpPr/>
            <p:nvPr/>
          </p:nvSpPr>
          <p:spPr>
            <a:xfrm rot="-5401573">
              <a:off x="3415663" y="2725474"/>
              <a:ext cx="655800" cy="305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6"/>
            <p:cNvSpPr/>
            <p:nvPr/>
          </p:nvSpPr>
          <p:spPr>
            <a:xfrm rot="-5401573">
              <a:off x="5090151" y="2725474"/>
              <a:ext cx="655800" cy="305100"/>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6"/>
            <p:cNvSpPr/>
            <p:nvPr/>
          </p:nvSpPr>
          <p:spPr>
            <a:xfrm>
              <a:off x="4738649" y="1502827"/>
              <a:ext cx="1358829" cy="1236821"/>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6"/>
            <p:cNvSpPr/>
            <p:nvPr/>
          </p:nvSpPr>
          <p:spPr>
            <a:xfrm>
              <a:off x="3064162" y="1502827"/>
              <a:ext cx="1358829" cy="1236821"/>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accent1">
                <a:lumMod val="60000"/>
                <a:lumOff val="40000"/>
              </a:schemeClr>
            </a:solidFill>
            <a:ln>
              <a:solidFill>
                <a:schemeClr val="accent1">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6"/>
            <p:cNvSpPr/>
            <p:nvPr/>
          </p:nvSpPr>
          <p:spPr>
            <a:xfrm>
              <a:off x="3064162" y="3016377"/>
              <a:ext cx="1358829" cy="1236821"/>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6"/>
            <p:cNvSpPr/>
            <p:nvPr/>
          </p:nvSpPr>
          <p:spPr>
            <a:xfrm>
              <a:off x="4738649" y="3016377"/>
              <a:ext cx="1358829" cy="1236821"/>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6"/>
            <p:cNvSpPr/>
            <p:nvPr/>
          </p:nvSpPr>
          <p:spPr>
            <a:xfrm>
              <a:off x="4981583" y="3237498"/>
              <a:ext cx="872962" cy="79458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6"/>
            <p:cNvSpPr/>
            <p:nvPr/>
          </p:nvSpPr>
          <p:spPr>
            <a:xfrm>
              <a:off x="3307095" y="3237498"/>
              <a:ext cx="872962" cy="79458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6"/>
            <p:cNvSpPr/>
            <p:nvPr/>
          </p:nvSpPr>
          <p:spPr>
            <a:xfrm>
              <a:off x="3307095" y="1723948"/>
              <a:ext cx="872962" cy="79458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5" name="Google Shape;735;p46"/>
          <p:cNvSpPr txBox="1">
            <a:spLocks noGrp="1"/>
          </p:cNvSpPr>
          <p:nvPr>
            <p:ph type="title"/>
          </p:nvPr>
        </p:nvSpPr>
        <p:spPr>
          <a:xfrm>
            <a:off x="2592058" y="345684"/>
            <a:ext cx="5957387" cy="688956"/>
          </a:xfrm>
          <a:prstGeom prst="rect">
            <a:avLst/>
          </a:prstGeom>
          <a:ln w="25400">
            <a:gradFill>
              <a:gsLst>
                <a:gs pos="0">
                  <a:schemeClr val="accent6">
                    <a:lumMod val="20000"/>
                    <a:lumOff val="80000"/>
                  </a:schemeClr>
                </a:gs>
                <a:gs pos="50000">
                  <a:schemeClr val="accent1">
                    <a:lumMod val="45000"/>
                    <a:lumOff val="55000"/>
                  </a:schemeClr>
                </a:gs>
                <a:gs pos="100000">
                  <a:schemeClr val="accent6">
                    <a:lumMod val="60000"/>
                    <a:lumOff val="40000"/>
                  </a:schemeClr>
                </a:gs>
              </a:gsLst>
              <a:lin ang="5400000" scaled="1"/>
            </a:grad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a:t>CHIP INDUSTRY MARKET SHARE</a:t>
            </a:r>
            <a:endParaRPr sz="2600"/>
          </a:p>
        </p:txBody>
      </p:sp>
      <p:sp>
        <p:nvSpPr>
          <p:cNvPr id="736" name="Google Shape;736;p46"/>
          <p:cNvSpPr txBox="1"/>
          <p:nvPr/>
        </p:nvSpPr>
        <p:spPr>
          <a:xfrm>
            <a:off x="716199" y="1857635"/>
            <a:ext cx="2672064" cy="35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700" b="1">
                <a:solidFill>
                  <a:schemeClr val="accent1">
                    <a:lumMod val="60000"/>
                    <a:lumOff val="40000"/>
                  </a:schemeClr>
                </a:solidFill>
                <a:latin typeface="Josefin Sans"/>
                <a:ea typeface="Josefin Sans"/>
                <a:cs typeface="Josefin Sans"/>
                <a:sym typeface="Josefin Sans"/>
              </a:rPr>
              <a:t>63% Pepsi Co.</a:t>
            </a:r>
            <a:endParaRPr sz="2700" b="1">
              <a:solidFill>
                <a:schemeClr val="accent1">
                  <a:lumMod val="60000"/>
                  <a:lumOff val="40000"/>
                </a:schemeClr>
              </a:solidFill>
              <a:latin typeface="Josefin Sans"/>
              <a:ea typeface="Josefin Sans"/>
              <a:cs typeface="Josefin Sans"/>
              <a:sym typeface="Josefin Sans"/>
            </a:endParaRPr>
          </a:p>
        </p:txBody>
      </p:sp>
      <p:sp>
        <p:nvSpPr>
          <p:cNvPr id="738" name="Google Shape;738;p46"/>
          <p:cNvSpPr txBox="1"/>
          <p:nvPr/>
        </p:nvSpPr>
        <p:spPr>
          <a:xfrm>
            <a:off x="1778217" y="3383363"/>
            <a:ext cx="1922100" cy="35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700" b="1">
                <a:solidFill>
                  <a:schemeClr val="accent1">
                    <a:lumMod val="40000"/>
                    <a:lumOff val="60000"/>
                  </a:schemeClr>
                </a:solidFill>
                <a:latin typeface="Josefin Sans"/>
                <a:ea typeface="Josefin Sans"/>
                <a:cs typeface="Josefin Sans"/>
                <a:sym typeface="Josefin Sans"/>
              </a:rPr>
              <a:t>6% Utz</a:t>
            </a:r>
            <a:endParaRPr sz="2700" b="1">
              <a:solidFill>
                <a:schemeClr val="accent1">
                  <a:lumMod val="40000"/>
                  <a:lumOff val="60000"/>
                </a:schemeClr>
              </a:solidFill>
              <a:latin typeface="Josefin Sans"/>
              <a:ea typeface="Josefin Sans"/>
              <a:cs typeface="Josefin Sans"/>
              <a:sym typeface="Josefin Sans"/>
            </a:endParaRPr>
          </a:p>
        </p:txBody>
      </p:sp>
      <p:sp>
        <p:nvSpPr>
          <p:cNvPr id="740" name="Google Shape;740;p46"/>
          <p:cNvSpPr txBox="1"/>
          <p:nvPr/>
        </p:nvSpPr>
        <p:spPr>
          <a:xfrm>
            <a:off x="5807413" y="1859588"/>
            <a:ext cx="2658304" cy="357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700" b="1">
                <a:solidFill>
                  <a:schemeClr val="accent1">
                    <a:lumMod val="20000"/>
                    <a:lumOff val="80000"/>
                  </a:schemeClr>
                </a:solidFill>
                <a:latin typeface="Josefin Sans"/>
                <a:ea typeface="Josefin Sans"/>
                <a:cs typeface="Josefin Sans"/>
                <a:sym typeface="Josefin Sans"/>
              </a:rPr>
              <a:t>Kellogg’s 7.5%</a:t>
            </a:r>
            <a:endParaRPr sz="2700" b="1">
              <a:solidFill>
                <a:schemeClr val="accent1">
                  <a:lumMod val="20000"/>
                  <a:lumOff val="80000"/>
                </a:schemeClr>
              </a:solidFill>
              <a:latin typeface="Josefin Sans"/>
              <a:ea typeface="Josefin Sans"/>
              <a:cs typeface="Josefin Sans"/>
              <a:sym typeface="Josefin Sans"/>
            </a:endParaRPr>
          </a:p>
        </p:txBody>
      </p:sp>
      <p:sp>
        <p:nvSpPr>
          <p:cNvPr id="742" name="Google Shape;742;p46"/>
          <p:cNvSpPr txBox="1"/>
          <p:nvPr/>
        </p:nvSpPr>
        <p:spPr>
          <a:xfrm>
            <a:off x="5720236" y="3416831"/>
            <a:ext cx="2938341" cy="357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400" b="1">
                <a:solidFill>
                  <a:schemeClr val="dk1"/>
                </a:solidFill>
                <a:latin typeface="Josefin Sans"/>
                <a:ea typeface="Josefin Sans"/>
                <a:cs typeface="Josefin Sans"/>
                <a:sym typeface="Josefin Sans"/>
              </a:rPr>
              <a:t>Private Label 6%</a:t>
            </a:r>
            <a:endParaRPr sz="2400" b="1">
              <a:solidFill>
                <a:schemeClr val="dk1"/>
              </a:solidFill>
              <a:latin typeface="Josefin Sans"/>
              <a:ea typeface="Josefin Sans"/>
              <a:cs typeface="Josefin Sans"/>
              <a:sym typeface="Josefin Sans"/>
            </a:endParaRPr>
          </a:p>
        </p:txBody>
      </p:sp>
      <p:sp>
        <p:nvSpPr>
          <p:cNvPr id="4" name="Google Shape;737;p46">
            <a:extLst>
              <a:ext uri="{FF2B5EF4-FFF2-40B4-BE49-F238E27FC236}">
                <a16:creationId xmlns:a16="http://schemas.microsoft.com/office/drawing/2014/main" id="{83BAD27A-DD9B-605F-8E95-3E44B611F99E}"/>
              </a:ext>
            </a:extLst>
          </p:cNvPr>
          <p:cNvSpPr txBox="1"/>
          <p:nvPr/>
        </p:nvSpPr>
        <p:spPr>
          <a:xfrm>
            <a:off x="3320760" y="1063171"/>
            <a:ext cx="4510667"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2"/>
                </a:solidFill>
                <a:latin typeface="Open Sans"/>
                <a:ea typeface="Open Sans"/>
                <a:cs typeface="Open Sans"/>
                <a:sym typeface="Open Sans"/>
              </a:rPr>
              <a:t>Current </a:t>
            </a:r>
            <a:r>
              <a:rPr lang="en" sz="1200" b="1">
                <a:solidFill>
                  <a:schemeClr val="dk2"/>
                </a:solidFill>
                <a:latin typeface="Open Sans"/>
                <a:ea typeface="Open Sans"/>
                <a:cs typeface="Open Sans"/>
                <a:sym typeface="Open Sans"/>
              </a:rPr>
              <a:t>market share </a:t>
            </a:r>
            <a:r>
              <a:rPr lang="en" sz="1200">
                <a:solidFill>
                  <a:schemeClr val="dk2"/>
                </a:solidFill>
                <a:latin typeface="Open Sans"/>
                <a:ea typeface="Open Sans"/>
                <a:cs typeface="Open Sans"/>
                <a:sym typeface="Open Sans"/>
              </a:rPr>
              <a:t>of top established chip companies</a:t>
            </a:r>
            <a:endParaRPr sz="1200">
              <a:solidFill>
                <a:schemeClr val="dk2"/>
              </a:solidFill>
              <a:latin typeface="Open Sans"/>
              <a:ea typeface="Open Sans"/>
              <a:cs typeface="Open Sans"/>
              <a:sym typeface="Open Sans"/>
            </a:endParaRPr>
          </a:p>
        </p:txBody>
      </p:sp>
      <p:pic>
        <p:nvPicPr>
          <p:cNvPr id="1028" name="Picture 4">
            <a:extLst>
              <a:ext uri="{FF2B5EF4-FFF2-40B4-BE49-F238E27FC236}">
                <a16:creationId xmlns:a16="http://schemas.microsoft.com/office/drawing/2014/main" id="{A7B7E2A2-A560-5EBE-2CBB-2C2F11CC53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791" y="2412557"/>
            <a:ext cx="2307664" cy="6410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ED1C7F6-85EC-8597-9E15-7F55CD35AC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9758"/>
          <a:stretch/>
        </p:blipFill>
        <p:spPr bwMode="auto">
          <a:xfrm>
            <a:off x="3503483" y="2056237"/>
            <a:ext cx="510458" cy="700506"/>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734;p46">
            <a:extLst>
              <a:ext uri="{FF2B5EF4-FFF2-40B4-BE49-F238E27FC236}">
                <a16:creationId xmlns:a16="http://schemas.microsoft.com/office/drawing/2014/main" id="{C383C563-61E3-1F2D-C0F0-8E9412C71AC5}"/>
              </a:ext>
            </a:extLst>
          </p:cNvPr>
          <p:cNvSpPr/>
          <p:nvPr/>
        </p:nvSpPr>
        <p:spPr>
          <a:xfrm>
            <a:off x="4978471" y="1943739"/>
            <a:ext cx="872962" cy="79458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2" descr="Logo&#10;&#10;Description automatically generated">
            <a:extLst>
              <a:ext uri="{FF2B5EF4-FFF2-40B4-BE49-F238E27FC236}">
                <a16:creationId xmlns:a16="http://schemas.microsoft.com/office/drawing/2014/main" id="{C288BD2E-4FC8-F7E3-E225-190C9752971C}"/>
              </a:ext>
            </a:extLst>
          </p:cNvPr>
          <p:cNvPicPr>
            <a:picLocks noChangeAspect="1"/>
          </p:cNvPicPr>
          <p:nvPr/>
        </p:nvPicPr>
        <p:blipFill>
          <a:blip r:embed="rId5"/>
          <a:stretch>
            <a:fillRect/>
          </a:stretch>
        </p:blipFill>
        <p:spPr>
          <a:xfrm>
            <a:off x="5170754" y="2078081"/>
            <a:ext cx="528523" cy="525896"/>
          </a:xfrm>
          <a:prstGeom prst="rect">
            <a:avLst/>
          </a:prstGeom>
        </p:spPr>
      </p:pic>
      <p:pic>
        <p:nvPicPr>
          <p:cNvPr id="1032" name="Picture 8" descr="Utz | American Snack Brand, Est. 1921 – Utz Quality Foods">
            <a:extLst>
              <a:ext uri="{FF2B5EF4-FFF2-40B4-BE49-F238E27FC236}">
                <a16:creationId xmlns:a16="http://schemas.microsoft.com/office/drawing/2014/main" id="{C062EF3C-C8D2-F9F8-1179-6F263DF516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75" t="23327" r="64335" b="29050"/>
          <a:stretch/>
        </p:blipFill>
        <p:spPr bwMode="auto">
          <a:xfrm>
            <a:off x="3499616" y="3435628"/>
            <a:ext cx="487893" cy="7414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266A938-8754-E3C7-A2B6-A5F2E1E44E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4178" y="2461358"/>
            <a:ext cx="1841539" cy="64453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oogle Shape;5131;p70">
            <a:extLst>
              <a:ext uri="{FF2B5EF4-FFF2-40B4-BE49-F238E27FC236}">
                <a16:creationId xmlns:a16="http://schemas.microsoft.com/office/drawing/2014/main" id="{E1662DC2-236E-A285-34A7-2BA5A0A6749F}"/>
              </a:ext>
            </a:extLst>
          </p:cNvPr>
          <p:cNvGrpSpPr/>
          <p:nvPr/>
        </p:nvGrpSpPr>
        <p:grpSpPr>
          <a:xfrm>
            <a:off x="5170754" y="3600606"/>
            <a:ext cx="511482" cy="482787"/>
            <a:chOff x="1186975" y="238125"/>
            <a:chExt cx="5244275" cy="5238325"/>
          </a:xfrm>
        </p:grpSpPr>
        <p:sp>
          <p:nvSpPr>
            <p:cNvPr id="8" name="Google Shape;5132;p70">
              <a:extLst>
                <a:ext uri="{FF2B5EF4-FFF2-40B4-BE49-F238E27FC236}">
                  <a16:creationId xmlns:a16="http://schemas.microsoft.com/office/drawing/2014/main" id="{4B2B9DFE-817C-6D8C-C90D-5FBDA6912314}"/>
                </a:ext>
              </a:extLst>
            </p:cNvPr>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133;p70">
              <a:extLst>
                <a:ext uri="{FF2B5EF4-FFF2-40B4-BE49-F238E27FC236}">
                  <a16:creationId xmlns:a16="http://schemas.microsoft.com/office/drawing/2014/main" id="{6BCCDE1B-BE53-3680-F3B5-457E20F3105B}"/>
                </a:ext>
              </a:extLst>
            </p:cNvPr>
            <p:cNvSpPr/>
            <p:nvPr/>
          </p:nvSpPr>
          <p:spPr>
            <a:xfrm>
              <a:off x="1186975" y="2279750"/>
              <a:ext cx="2628625"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134;p70">
              <a:extLst>
                <a:ext uri="{FF2B5EF4-FFF2-40B4-BE49-F238E27FC236}">
                  <a16:creationId xmlns:a16="http://schemas.microsoft.com/office/drawing/2014/main" id="{C35B9977-173A-5980-78BB-3768FDB143B6}"/>
                </a:ext>
              </a:extLst>
            </p:cNvPr>
            <p:cNvSpPr/>
            <p:nvPr/>
          </p:nvSpPr>
          <p:spPr>
            <a:xfrm>
              <a:off x="3802600" y="239450"/>
              <a:ext cx="2628650" cy="3196825"/>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135;p70">
              <a:extLst>
                <a:ext uri="{FF2B5EF4-FFF2-40B4-BE49-F238E27FC236}">
                  <a16:creationId xmlns:a16="http://schemas.microsoft.com/office/drawing/2014/main" id="{C48F32A0-C194-7402-E5C8-BBCB0DDAD493}"/>
                </a:ext>
              </a:extLst>
            </p:cNvPr>
            <p:cNvSpPr/>
            <p:nvPr/>
          </p:nvSpPr>
          <p:spPr>
            <a:xfrm>
              <a:off x="3232500"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solidFill>
              <a:schemeClr val="accent1">
                <a:lumMod val="75000"/>
              </a:schemeClr>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grpSp>
      <p:grpSp>
        <p:nvGrpSpPr>
          <p:cNvPr id="12" name="Google Shape;5131;p70">
            <a:extLst>
              <a:ext uri="{FF2B5EF4-FFF2-40B4-BE49-F238E27FC236}">
                <a16:creationId xmlns:a16="http://schemas.microsoft.com/office/drawing/2014/main" id="{497E28C3-72FE-1E4E-132B-B9ED173AD2EF}"/>
              </a:ext>
            </a:extLst>
          </p:cNvPr>
          <p:cNvGrpSpPr/>
          <p:nvPr/>
        </p:nvGrpSpPr>
        <p:grpSpPr>
          <a:xfrm>
            <a:off x="6874933" y="3895362"/>
            <a:ext cx="980410" cy="902454"/>
            <a:chOff x="1186975" y="238125"/>
            <a:chExt cx="5244275" cy="5238325"/>
          </a:xfrm>
        </p:grpSpPr>
        <p:sp>
          <p:nvSpPr>
            <p:cNvPr id="13" name="Google Shape;5132;p70">
              <a:extLst>
                <a:ext uri="{FF2B5EF4-FFF2-40B4-BE49-F238E27FC236}">
                  <a16:creationId xmlns:a16="http://schemas.microsoft.com/office/drawing/2014/main" id="{22377C19-2ADA-B7C6-25C1-0A4304AC51DF}"/>
                </a:ext>
              </a:extLst>
            </p:cNvPr>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133;p70">
              <a:extLst>
                <a:ext uri="{FF2B5EF4-FFF2-40B4-BE49-F238E27FC236}">
                  <a16:creationId xmlns:a16="http://schemas.microsoft.com/office/drawing/2014/main" id="{11BDBC9C-68F6-54DC-D483-F357F7346516}"/>
                </a:ext>
              </a:extLst>
            </p:cNvPr>
            <p:cNvSpPr/>
            <p:nvPr/>
          </p:nvSpPr>
          <p:spPr>
            <a:xfrm>
              <a:off x="1186975" y="2279750"/>
              <a:ext cx="2628625"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134;p70">
              <a:extLst>
                <a:ext uri="{FF2B5EF4-FFF2-40B4-BE49-F238E27FC236}">
                  <a16:creationId xmlns:a16="http://schemas.microsoft.com/office/drawing/2014/main" id="{F604ED5E-6B71-CD2D-8B30-D4C512F172D4}"/>
                </a:ext>
              </a:extLst>
            </p:cNvPr>
            <p:cNvSpPr/>
            <p:nvPr/>
          </p:nvSpPr>
          <p:spPr>
            <a:xfrm>
              <a:off x="3802600" y="239450"/>
              <a:ext cx="2628650" cy="3196825"/>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35;p70">
              <a:extLst>
                <a:ext uri="{FF2B5EF4-FFF2-40B4-BE49-F238E27FC236}">
                  <a16:creationId xmlns:a16="http://schemas.microsoft.com/office/drawing/2014/main" id="{DB618A8E-7079-A4D8-CE13-5BF488383386}"/>
                </a:ext>
              </a:extLst>
            </p:cNvPr>
            <p:cNvSpPr/>
            <p:nvPr/>
          </p:nvSpPr>
          <p:spPr>
            <a:xfrm>
              <a:off x="3232500"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solidFill>
              <a:schemeClr val="accent1">
                <a:lumMod val="75000"/>
              </a:schemeClr>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grpSp>
      <p:sp>
        <p:nvSpPr>
          <p:cNvPr id="3" name="TextBox 2">
            <a:extLst>
              <a:ext uri="{FF2B5EF4-FFF2-40B4-BE49-F238E27FC236}">
                <a16:creationId xmlns:a16="http://schemas.microsoft.com/office/drawing/2014/main" id="{03EC6F67-9053-E4D9-531B-9F4523F889A8}"/>
              </a:ext>
            </a:extLst>
          </p:cNvPr>
          <p:cNvSpPr txBox="1"/>
          <p:nvPr/>
        </p:nvSpPr>
        <p:spPr>
          <a:xfrm>
            <a:off x="2575036" y="4663965"/>
            <a:ext cx="47165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a:t>Mintel reports: Consumer Market Analysis</a:t>
            </a:r>
            <a:r>
              <a:rPr lang="en-US" sz="900"/>
              <a:t>. </a:t>
            </a:r>
            <a:r>
              <a:rPr lang="en-US" sz="900" err="1"/>
              <a:t>Mintel.com</a:t>
            </a:r>
            <a:r>
              <a:rPr lang="en-US" sz="900"/>
              <a:t>. (n.d.). Retrieved from </a:t>
            </a:r>
            <a:r>
              <a:rPr lang="en-US" sz="900">
                <a:hlinkClick r:id="rId7"/>
              </a:rPr>
              <a:t>http://www.reports.mintel.com/</a:t>
            </a:r>
            <a:r>
              <a:rPr lang="en-US" sz="900"/>
              <a:t> </a:t>
            </a:r>
          </a:p>
          <a:p>
            <a:pPr algn="l"/>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35"/>
                                        </p:tgtEl>
                                        <p:attrNameLst>
                                          <p:attrName>style.visibility</p:attrName>
                                        </p:attrNameLst>
                                      </p:cBhvr>
                                      <p:to>
                                        <p:strVal val="visible"/>
                                      </p:to>
                                    </p:set>
                                    <p:animEffect transition="in" filter="wipe(up)">
                                      <p:cBhvr>
                                        <p:cTn id="7" dur="500"/>
                                        <p:tgtEl>
                                          <p:spTgt spid="7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736"/>
                                        </p:tgtEl>
                                        <p:attrNameLst>
                                          <p:attrName>style.visibility</p:attrName>
                                        </p:attrNameLst>
                                      </p:cBhvr>
                                      <p:to>
                                        <p:strVal val="visible"/>
                                      </p:to>
                                    </p:set>
                                    <p:anim calcmode="lin" valueType="num">
                                      <p:cBhvr>
                                        <p:cTn id="16" dur="500" fill="hold"/>
                                        <p:tgtEl>
                                          <p:spTgt spid="736"/>
                                        </p:tgtEl>
                                        <p:attrNameLst>
                                          <p:attrName>ppt_w</p:attrName>
                                        </p:attrNameLst>
                                      </p:cBhvr>
                                      <p:tavLst>
                                        <p:tav tm="0">
                                          <p:val>
                                            <p:fltVal val="0"/>
                                          </p:val>
                                        </p:tav>
                                        <p:tav tm="100000">
                                          <p:val>
                                            <p:strVal val="#ppt_w"/>
                                          </p:val>
                                        </p:tav>
                                      </p:tavLst>
                                    </p:anim>
                                    <p:anim calcmode="lin" valueType="num">
                                      <p:cBhvr>
                                        <p:cTn id="17" dur="500" fill="hold"/>
                                        <p:tgtEl>
                                          <p:spTgt spid="736"/>
                                        </p:tgtEl>
                                        <p:attrNameLst>
                                          <p:attrName>ppt_h</p:attrName>
                                        </p:attrNameLst>
                                      </p:cBhvr>
                                      <p:tavLst>
                                        <p:tav tm="0">
                                          <p:val>
                                            <p:fltVal val="0"/>
                                          </p:val>
                                        </p:tav>
                                        <p:tav tm="100000">
                                          <p:val>
                                            <p:strVal val="#ppt_h"/>
                                          </p:val>
                                        </p:tav>
                                      </p:tavLst>
                                    </p:anim>
                                    <p:animEffect transition="in" filter="fade">
                                      <p:cBhvr>
                                        <p:cTn id="18" dur="500"/>
                                        <p:tgtEl>
                                          <p:spTgt spid="736"/>
                                        </p:tgtEl>
                                      </p:cBhvr>
                                    </p:animEffect>
                                  </p:childTnLst>
                                </p:cTn>
                              </p:par>
                              <p:par>
                                <p:cTn id="19" presetID="53" presetClass="entr" presetSubtype="16"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500" fill="hold"/>
                                        <p:tgtEl>
                                          <p:spTgt spid="1028"/>
                                        </p:tgtEl>
                                        <p:attrNameLst>
                                          <p:attrName>ppt_w</p:attrName>
                                        </p:attrNameLst>
                                      </p:cBhvr>
                                      <p:tavLst>
                                        <p:tav tm="0">
                                          <p:val>
                                            <p:fltVal val="0"/>
                                          </p:val>
                                        </p:tav>
                                        <p:tav tm="100000">
                                          <p:val>
                                            <p:strVal val="#ppt_w"/>
                                          </p:val>
                                        </p:tav>
                                      </p:tavLst>
                                    </p:anim>
                                    <p:anim calcmode="lin" valueType="num">
                                      <p:cBhvr>
                                        <p:cTn id="22" dur="500" fill="hold"/>
                                        <p:tgtEl>
                                          <p:spTgt spid="1028"/>
                                        </p:tgtEl>
                                        <p:attrNameLst>
                                          <p:attrName>ppt_h</p:attrName>
                                        </p:attrNameLst>
                                      </p:cBhvr>
                                      <p:tavLst>
                                        <p:tav tm="0">
                                          <p:val>
                                            <p:fltVal val="0"/>
                                          </p:val>
                                        </p:tav>
                                        <p:tav tm="100000">
                                          <p:val>
                                            <p:strVal val="#ppt_h"/>
                                          </p:val>
                                        </p:tav>
                                      </p:tavLst>
                                    </p:anim>
                                    <p:animEffect transition="in" filter="fade">
                                      <p:cBhvr>
                                        <p:cTn id="23" dur="500"/>
                                        <p:tgtEl>
                                          <p:spTgt spid="1028"/>
                                        </p:tgtEl>
                                      </p:cBhvr>
                                    </p:animEffect>
                                  </p:childTnLst>
                                </p:cTn>
                              </p:par>
                              <p:par>
                                <p:cTn id="24" presetID="53"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40"/>
                                        </p:tgtEl>
                                        <p:attrNameLst>
                                          <p:attrName>style.visibility</p:attrName>
                                        </p:attrNameLst>
                                      </p:cBhvr>
                                      <p:to>
                                        <p:strVal val="visible"/>
                                      </p:to>
                                    </p:set>
                                    <p:anim calcmode="lin" valueType="num">
                                      <p:cBhvr>
                                        <p:cTn id="33" dur="500" fill="hold"/>
                                        <p:tgtEl>
                                          <p:spTgt spid="740"/>
                                        </p:tgtEl>
                                        <p:attrNameLst>
                                          <p:attrName>ppt_w</p:attrName>
                                        </p:attrNameLst>
                                      </p:cBhvr>
                                      <p:tavLst>
                                        <p:tav tm="0">
                                          <p:val>
                                            <p:fltVal val="0"/>
                                          </p:val>
                                        </p:tav>
                                        <p:tav tm="100000">
                                          <p:val>
                                            <p:strVal val="#ppt_w"/>
                                          </p:val>
                                        </p:tav>
                                      </p:tavLst>
                                    </p:anim>
                                    <p:anim calcmode="lin" valueType="num">
                                      <p:cBhvr>
                                        <p:cTn id="34" dur="500" fill="hold"/>
                                        <p:tgtEl>
                                          <p:spTgt spid="740"/>
                                        </p:tgtEl>
                                        <p:attrNameLst>
                                          <p:attrName>ppt_h</p:attrName>
                                        </p:attrNameLst>
                                      </p:cBhvr>
                                      <p:tavLst>
                                        <p:tav tm="0">
                                          <p:val>
                                            <p:fltVal val="0"/>
                                          </p:val>
                                        </p:tav>
                                        <p:tav tm="100000">
                                          <p:val>
                                            <p:strVal val="#ppt_h"/>
                                          </p:val>
                                        </p:tav>
                                      </p:tavLst>
                                    </p:anim>
                                    <p:animEffect transition="in" filter="fade">
                                      <p:cBhvr>
                                        <p:cTn id="35" dur="500"/>
                                        <p:tgtEl>
                                          <p:spTgt spid="740"/>
                                        </p:tgtEl>
                                      </p:cBhvr>
                                    </p:animEffect>
                                  </p:childTnLst>
                                </p:cTn>
                              </p:par>
                              <p:par>
                                <p:cTn id="36" presetID="53" presetClass="entr" presetSubtype="16"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53" presetClass="entr" presetSubtype="16" fill="hold" nodeType="withEffect">
                                  <p:stCondLst>
                                    <p:cond delay="0"/>
                                  </p:stCondLst>
                                  <p:childTnLst>
                                    <p:set>
                                      <p:cBhvr>
                                        <p:cTn id="42" dur="1" fill="hold">
                                          <p:stCondLst>
                                            <p:cond delay="0"/>
                                          </p:stCondLst>
                                        </p:cTn>
                                        <p:tgtEl>
                                          <p:spTgt spid="1034"/>
                                        </p:tgtEl>
                                        <p:attrNameLst>
                                          <p:attrName>style.visibility</p:attrName>
                                        </p:attrNameLst>
                                      </p:cBhvr>
                                      <p:to>
                                        <p:strVal val="visible"/>
                                      </p:to>
                                    </p:set>
                                    <p:anim calcmode="lin" valueType="num">
                                      <p:cBhvr>
                                        <p:cTn id="43" dur="500" fill="hold"/>
                                        <p:tgtEl>
                                          <p:spTgt spid="1034"/>
                                        </p:tgtEl>
                                        <p:attrNameLst>
                                          <p:attrName>ppt_w</p:attrName>
                                        </p:attrNameLst>
                                      </p:cBhvr>
                                      <p:tavLst>
                                        <p:tav tm="0">
                                          <p:val>
                                            <p:fltVal val="0"/>
                                          </p:val>
                                        </p:tav>
                                        <p:tav tm="100000">
                                          <p:val>
                                            <p:strVal val="#ppt_w"/>
                                          </p:val>
                                        </p:tav>
                                      </p:tavLst>
                                    </p:anim>
                                    <p:anim calcmode="lin" valueType="num">
                                      <p:cBhvr>
                                        <p:cTn id="44" dur="500" fill="hold"/>
                                        <p:tgtEl>
                                          <p:spTgt spid="1034"/>
                                        </p:tgtEl>
                                        <p:attrNameLst>
                                          <p:attrName>ppt_h</p:attrName>
                                        </p:attrNameLst>
                                      </p:cBhvr>
                                      <p:tavLst>
                                        <p:tav tm="0">
                                          <p:val>
                                            <p:fltVal val="0"/>
                                          </p:val>
                                        </p:tav>
                                        <p:tav tm="100000">
                                          <p:val>
                                            <p:strVal val="#ppt_h"/>
                                          </p:val>
                                        </p:tav>
                                      </p:tavLst>
                                    </p:anim>
                                    <p:animEffect transition="in" filter="fade">
                                      <p:cBhvr>
                                        <p:cTn id="45" dur="500"/>
                                        <p:tgtEl>
                                          <p:spTgt spid="103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738"/>
                                        </p:tgtEl>
                                        <p:attrNameLst>
                                          <p:attrName>style.visibility</p:attrName>
                                        </p:attrNameLst>
                                      </p:cBhvr>
                                      <p:to>
                                        <p:strVal val="visible"/>
                                      </p:to>
                                    </p:set>
                                    <p:anim calcmode="lin" valueType="num">
                                      <p:cBhvr>
                                        <p:cTn id="50" dur="500" fill="hold"/>
                                        <p:tgtEl>
                                          <p:spTgt spid="738"/>
                                        </p:tgtEl>
                                        <p:attrNameLst>
                                          <p:attrName>ppt_w</p:attrName>
                                        </p:attrNameLst>
                                      </p:cBhvr>
                                      <p:tavLst>
                                        <p:tav tm="0">
                                          <p:val>
                                            <p:fltVal val="0"/>
                                          </p:val>
                                        </p:tav>
                                        <p:tav tm="100000">
                                          <p:val>
                                            <p:strVal val="#ppt_w"/>
                                          </p:val>
                                        </p:tav>
                                      </p:tavLst>
                                    </p:anim>
                                    <p:anim calcmode="lin" valueType="num">
                                      <p:cBhvr>
                                        <p:cTn id="51" dur="500" fill="hold"/>
                                        <p:tgtEl>
                                          <p:spTgt spid="738"/>
                                        </p:tgtEl>
                                        <p:attrNameLst>
                                          <p:attrName>ppt_h</p:attrName>
                                        </p:attrNameLst>
                                      </p:cBhvr>
                                      <p:tavLst>
                                        <p:tav tm="0">
                                          <p:val>
                                            <p:fltVal val="0"/>
                                          </p:val>
                                        </p:tav>
                                        <p:tav tm="100000">
                                          <p:val>
                                            <p:strVal val="#ppt_h"/>
                                          </p:val>
                                        </p:tav>
                                      </p:tavLst>
                                    </p:anim>
                                    <p:animEffect transition="in" filter="fade">
                                      <p:cBhvr>
                                        <p:cTn id="52" dur="500"/>
                                        <p:tgtEl>
                                          <p:spTgt spid="738"/>
                                        </p:tgtEl>
                                      </p:cBhvr>
                                    </p:animEffect>
                                  </p:childTnLst>
                                </p:cTn>
                              </p:par>
                              <p:par>
                                <p:cTn id="53" presetID="53" presetClass="entr" presetSubtype="16" fill="hold" nodeType="withEffect">
                                  <p:stCondLst>
                                    <p:cond delay="0"/>
                                  </p:stCondLst>
                                  <p:childTnLst>
                                    <p:set>
                                      <p:cBhvr>
                                        <p:cTn id="54" dur="1" fill="hold">
                                          <p:stCondLst>
                                            <p:cond delay="0"/>
                                          </p:stCondLst>
                                        </p:cTn>
                                        <p:tgtEl>
                                          <p:spTgt spid="1030"/>
                                        </p:tgtEl>
                                        <p:attrNameLst>
                                          <p:attrName>style.visibility</p:attrName>
                                        </p:attrNameLst>
                                      </p:cBhvr>
                                      <p:to>
                                        <p:strVal val="visible"/>
                                      </p:to>
                                    </p:set>
                                    <p:anim calcmode="lin" valueType="num">
                                      <p:cBhvr>
                                        <p:cTn id="55" dur="500" fill="hold"/>
                                        <p:tgtEl>
                                          <p:spTgt spid="1030"/>
                                        </p:tgtEl>
                                        <p:attrNameLst>
                                          <p:attrName>ppt_w</p:attrName>
                                        </p:attrNameLst>
                                      </p:cBhvr>
                                      <p:tavLst>
                                        <p:tav tm="0">
                                          <p:val>
                                            <p:fltVal val="0"/>
                                          </p:val>
                                        </p:tav>
                                        <p:tav tm="100000">
                                          <p:val>
                                            <p:strVal val="#ppt_w"/>
                                          </p:val>
                                        </p:tav>
                                      </p:tavLst>
                                    </p:anim>
                                    <p:anim calcmode="lin" valueType="num">
                                      <p:cBhvr>
                                        <p:cTn id="56" dur="500" fill="hold"/>
                                        <p:tgtEl>
                                          <p:spTgt spid="1030"/>
                                        </p:tgtEl>
                                        <p:attrNameLst>
                                          <p:attrName>ppt_h</p:attrName>
                                        </p:attrNameLst>
                                      </p:cBhvr>
                                      <p:tavLst>
                                        <p:tav tm="0">
                                          <p:val>
                                            <p:fltVal val="0"/>
                                          </p:val>
                                        </p:tav>
                                        <p:tav tm="100000">
                                          <p:val>
                                            <p:strVal val="#ppt_h"/>
                                          </p:val>
                                        </p:tav>
                                      </p:tavLst>
                                    </p:anim>
                                    <p:animEffect transition="in" filter="fade">
                                      <p:cBhvr>
                                        <p:cTn id="57" dur="500"/>
                                        <p:tgtEl>
                                          <p:spTgt spid="1030"/>
                                        </p:tgtEl>
                                      </p:cBhvr>
                                    </p:animEffect>
                                  </p:childTnLst>
                                </p:cTn>
                              </p:par>
                              <p:par>
                                <p:cTn id="58" presetID="53" presetClass="entr" presetSubtype="16" fill="hold" nodeType="withEffect">
                                  <p:stCondLst>
                                    <p:cond delay="0"/>
                                  </p:stCondLst>
                                  <p:childTnLst>
                                    <p:set>
                                      <p:cBhvr>
                                        <p:cTn id="59" dur="1" fill="hold">
                                          <p:stCondLst>
                                            <p:cond delay="0"/>
                                          </p:stCondLst>
                                        </p:cTn>
                                        <p:tgtEl>
                                          <p:spTgt spid="1032"/>
                                        </p:tgtEl>
                                        <p:attrNameLst>
                                          <p:attrName>style.visibility</p:attrName>
                                        </p:attrNameLst>
                                      </p:cBhvr>
                                      <p:to>
                                        <p:strVal val="visible"/>
                                      </p:to>
                                    </p:set>
                                    <p:anim calcmode="lin" valueType="num">
                                      <p:cBhvr>
                                        <p:cTn id="60" dur="500" fill="hold"/>
                                        <p:tgtEl>
                                          <p:spTgt spid="1032"/>
                                        </p:tgtEl>
                                        <p:attrNameLst>
                                          <p:attrName>ppt_w</p:attrName>
                                        </p:attrNameLst>
                                      </p:cBhvr>
                                      <p:tavLst>
                                        <p:tav tm="0">
                                          <p:val>
                                            <p:fltVal val="0"/>
                                          </p:val>
                                        </p:tav>
                                        <p:tav tm="100000">
                                          <p:val>
                                            <p:strVal val="#ppt_w"/>
                                          </p:val>
                                        </p:tav>
                                      </p:tavLst>
                                    </p:anim>
                                    <p:anim calcmode="lin" valueType="num">
                                      <p:cBhvr>
                                        <p:cTn id="61" dur="500" fill="hold"/>
                                        <p:tgtEl>
                                          <p:spTgt spid="1032"/>
                                        </p:tgtEl>
                                        <p:attrNameLst>
                                          <p:attrName>ppt_h</p:attrName>
                                        </p:attrNameLst>
                                      </p:cBhvr>
                                      <p:tavLst>
                                        <p:tav tm="0">
                                          <p:val>
                                            <p:fltVal val="0"/>
                                          </p:val>
                                        </p:tav>
                                        <p:tav tm="100000">
                                          <p:val>
                                            <p:strVal val="#ppt_h"/>
                                          </p:val>
                                        </p:tav>
                                      </p:tavLst>
                                    </p:anim>
                                    <p:animEffect transition="in" filter="fade">
                                      <p:cBhvr>
                                        <p:cTn id="62" dur="500"/>
                                        <p:tgtEl>
                                          <p:spTgt spid="103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42"/>
                                        </p:tgtEl>
                                        <p:attrNameLst>
                                          <p:attrName>style.visibility</p:attrName>
                                        </p:attrNameLst>
                                      </p:cBhvr>
                                      <p:to>
                                        <p:strVal val="visible"/>
                                      </p:to>
                                    </p:set>
                                    <p:anim calcmode="lin" valueType="num">
                                      <p:cBhvr>
                                        <p:cTn id="67" dur="500" fill="hold"/>
                                        <p:tgtEl>
                                          <p:spTgt spid="742"/>
                                        </p:tgtEl>
                                        <p:attrNameLst>
                                          <p:attrName>ppt_w</p:attrName>
                                        </p:attrNameLst>
                                      </p:cBhvr>
                                      <p:tavLst>
                                        <p:tav tm="0">
                                          <p:val>
                                            <p:fltVal val="0"/>
                                          </p:val>
                                        </p:tav>
                                        <p:tav tm="100000">
                                          <p:val>
                                            <p:strVal val="#ppt_w"/>
                                          </p:val>
                                        </p:tav>
                                      </p:tavLst>
                                    </p:anim>
                                    <p:anim calcmode="lin" valueType="num">
                                      <p:cBhvr>
                                        <p:cTn id="68" dur="500" fill="hold"/>
                                        <p:tgtEl>
                                          <p:spTgt spid="742"/>
                                        </p:tgtEl>
                                        <p:attrNameLst>
                                          <p:attrName>ppt_h</p:attrName>
                                        </p:attrNameLst>
                                      </p:cBhvr>
                                      <p:tavLst>
                                        <p:tav tm="0">
                                          <p:val>
                                            <p:fltVal val="0"/>
                                          </p:val>
                                        </p:tav>
                                        <p:tav tm="100000">
                                          <p:val>
                                            <p:strVal val="#ppt_h"/>
                                          </p:val>
                                        </p:tav>
                                      </p:tavLst>
                                    </p:anim>
                                    <p:animEffect transition="in" filter="fade">
                                      <p:cBhvr>
                                        <p:cTn id="69" dur="500"/>
                                        <p:tgtEl>
                                          <p:spTgt spid="742"/>
                                        </p:tgtEl>
                                      </p:cBhvr>
                                    </p:animEffect>
                                  </p:childTnLst>
                                </p:cTn>
                              </p:par>
                              <p:par>
                                <p:cTn id="70" presetID="53" presetClass="entr" presetSubtype="16" fill="hold" nodeType="with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p:cTn id="72" dur="500" fill="hold"/>
                                        <p:tgtEl>
                                          <p:spTgt spid="7"/>
                                        </p:tgtEl>
                                        <p:attrNameLst>
                                          <p:attrName>ppt_w</p:attrName>
                                        </p:attrNameLst>
                                      </p:cBhvr>
                                      <p:tavLst>
                                        <p:tav tm="0">
                                          <p:val>
                                            <p:fltVal val="0"/>
                                          </p:val>
                                        </p:tav>
                                        <p:tav tm="100000">
                                          <p:val>
                                            <p:strVal val="#ppt_w"/>
                                          </p:val>
                                        </p:tav>
                                      </p:tavLst>
                                    </p:anim>
                                    <p:anim calcmode="lin" valueType="num">
                                      <p:cBhvr>
                                        <p:cTn id="73" dur="500" fill="hold"/>
                                        <p:tgtEl>
                                          <p:spTgt spid="7"/>
                                        </p:tgtEl>
                                        <p:attrNameLst>
                                          <p:attrName>ppt_h</p:attrName>
                                        </p:attrNameLst>
                                      </p:cBhvr>
                                      <p:tavLst>
                                        <p:tav tm="0">
                                          <p:val>
                                            <p:fltVal val="0"/>
                                          </p:val>
                                        </p:tav>
                                        <p:tav tm="100000">
                                          <p:val>
                                            <p:strVal val="#ppt_h"/>
                                          </p:val>
                                        </p:tav>
                                      </p:tavLst>
                                    </p:anim>
                                    <p:animEffect transition="in" filter="fade">
                                      <p:cBhvr>
                                        <p:cTn id="74" dur="500"/>
                                        <p:tgtEl>
                                          <p:spTgt spid="7"/>
                                        </p:tgtEl>
                                      </p:cBhvr>
                                    </p:animEffect>
                                  </p:childTnLst>
                                </p:cTn>
                              </p:par>
                              <p:par>
                                <p:cTn id="75" presetID="53" presetClass="entr" presetSubtype="16"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fill="hold"/>
                                        <p:tgtEl>
                                          <p:spTgt spid="12"/>
                                        </p:tgtEl>
                                        <p:attrNameLst>
                                          <p:attrName>ppt_w</p:attrName>
                                        </p:attrNameLst>
                                      </p:cBhvr>
                                      <p:tavLst>
                                        <p:tav tm="0">
                                          <p:val>
                                            <p:fltVal val="0"/>
                                          </p:val>
                                        </p:tav>
                                        <p:tav tm="100000">
                                          <p:val>
                                            <p:strVal val="#ppt_w"/>
                                          </p:val>
                                        </p:tav>
                                      </p:tavLst>
                                    </p:anim>
                                    <p:anim calcmode="lin" valueType="num">
                                      <p:cBhvr>
                                        <p:cTn id="78" dur="500" fill="hold"/>
                                        <p:tgtEl>
                                          <p:spTgt spid="12"/>
                                        </p:tgtEl>
                                        <p:attrNameLst>
                                          <p:attrName>ppt_h</p:attrName>
                                        </p:attrNameLst>
                                      </p:cBhvr>
                                      <p:tavLst>
                                        <p:tav tm="0">
                                          <p:val>
                                            <p:fltVal val="0"/>
                                          </p:val>
                                        </p:tav>
                                        <p:tav tm="100000">
                                          <p:val>
                                            <p:strVal val="#ppt_h"/>
                                          </p:val>
                                        </p:tav>
                                      </p:tavLst>
                                    </p:anim>
                                    <p:animEffect transition="in" filter="fade">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 grpId="0" animBg="1"/>
      <p:bldP spid="736" grpId="0"/>
      <p:bldP spid="738" grpId="0"/>
      <p:bldP spid="740" grpId="0"/>
      <p:bldP spid="74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grpSp>
        <p:nvGrpSpPr>
          <p:cNvPr id="722" name="Google Shape;722;p46"/>
          <p:cNvGrpSpPr/>
          <p:nvPr/>
        </p:nvGrpSpPr>
        <p:grpSpPr>
          <a:xfrm>
            <a:off x="3064162" y="1710052"/>
            <a:ext cx="3033316" cy="2750371"/>
            <a:chOff x="3064162" y="1502827"/>
            <a:chExt cx="3033316" cy="2750371"/>
          </a:xfrm>
        </p:grpSpPr>
        <p:sp>
          <p:nvSpPr>
            <p:cNvPr id="723" name="Google Shape;723;p46"/>
            <p:cNvSpPr/>
            <p:nvPr/>
          </p:nvSpPr>
          <p:spPr>
            <a:xfrm>
              <a:off x="4259150" y="1968688"/>
              <a:ext cx="655500" cy="305100"/>
            </a:xfrm>
            <a:prstGeom prst="rect">
              <a:avLst/>
            </a:prstGeom>
            <a:solidFill>
              <a:schemeClr val="accent1">
                <a:lumMod val="60000"/>
                <a:lumOff val="4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6"/>
            <p:cNvSpPr/>
            <p:nvPr/>
          </p:nvSpPr>
          <p:spPr>
            <a:xfrm>
              <a:off x="4259150" y="3482225"/>
              <a:ext cx="655500" cy="305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6"/>
            <p:cNvSpPr/>
            <p:nvPr/>
          </p:nvSpPr>
          <p:spPr>
            <a:xfrm rot="-5401573">
              <a:off x="3415663" y="2725474"/>
              <a:ext cx="655800" cy="305100"/>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6"/>
            <p:cNvSpPr/>
            <p:nvPr/>
          </p:nvSpPr>
          <p:spPr>
            <a:xfrm rot="-5401573">
              <a:off x="5090151" y="2725474"/>
              <a:ext cx="655800" cy="305100"/>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6"/>
            <p:cNvSpPr/>
            <p:nvPr/>
          </p:nvSpPr>
          <p:spPr>
            <a:xfrm>
              <a:off x="4738649" y="1502827"/>
              <a:ext cx="1358829" cy="1236821"/>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20000"/>
                    <a:lumOff val="80000"/>
                  </a:schemeClr>
                </a:solidFill>
              </a:endParaRPr>
            </a:p>
          </p:txBody>
        </p:sp>
        <p:sp>
          <p:nvSpPr>
            <p:cNvPr id="728" name="Google Shape;728;p46"/>
            <p:cNvSpPr/>
            <p:nvPr/>
          </p:nvSpPr>
          <p:spPr>
            <a:xfrm>
              <a:off x="3064162" y="1502827"/>
              <a:ext cx="1358829" cy="1236821"/>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6"/>
            <p:cNvSpPr/>
            <p:nvPr/>
          </p:nvSpPr>
          <p:spPr>
            <a:xfrm>
              <a:off x="3064162" y="3016377"/>
              <a:ext cx="1358829" cy="1236821"/>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6"/>
            <p:cNvSpPr/>
            <p:nvPr/>
          </p:nvSpPr>
          <p:spPr>
            <a:xfrm>
              <a:off x="4738649" y="3016377"/>
              <a:ext cx="1358829" cy="1236821"/>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6"/>
            <p:cNvSpPr/>
            <p:nvPr/>
          </p:nvSpPr>
          <p:spPr>
            <a:xfrm>
              <a:off x="4981583" y="3237498"/>
              <a:ext cx="872962" cy="79458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6"/>
            <p:cNvSpPr/>
            <p:nvPr/>
          </p:nvSpPr>
          <p:spPr>
            <a:xfrm>
              <a:off x="3307095" y="3237498"/>
              <a:ext cx="872962" cy="79458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6"/>
            <p:cNvSpPr/>
            <p:nvPr/>
          </p:nvSpPr>
          <p:spPr>
            <a:xfrm>
              <a:off x="3307095" y="1723948"/>
              <a:ext cx="872962" cy="79458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5" name="Google Shape;735;p46"/>
          <p:cNvSpPr txBox="1">
            <a:spLocks noGrp="1"/>
          </p:cNvSpPr>
          <p:nvPr>
            <p:ph type="title"/>
          </p:nvPr>
        </p:nvSpPr>
        <p:spPr>
          <a:xfrm>
            <a:off x="2650397" y="319725"/>
            <a:ext cx="5439720" cy="732709"/>
          </a:xfrm>
          <a:prstGeom prst="rect">
            <a:avLst/>
          </a:prstGeom>
          <a:ln w="25400">
            <a:gradFill>
              <a:gsLst>
                <a:gs pos="0">
                  <a:schemeClr val="accent6">
                    <a:lumMod val="20000"/>
                    <a:lumOff val="80000"/>
                  </a:schemeClr>
                </a:gs>
                <a:gs pos="50000">
                  <a:schemeClr val="accent1">
                    <a:lumMod val="45000"/>
                    <a:lumOff val="55000"/>
                  </a:schemeClr>
                </a:gs>
                <a:gs pos="100000">
                  <a:schemeClr val="accent6">
                    <a:lumMod val="60000"/>
                    <a:lumOff val="40000"/>
                  </a:schemeClr>
                </a:gs>
              </a:gsLst>
              <a:lin ang="5400000" scaled="1"/>
            </a:grad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700"/>
              <a:t>2022 CHIP COMPANY SALES</a:t>
            </a:r>
          </a:p>
        </p:txBody>
      </p:sp>
      <p:sp>
        <p:nvSpPr>
          <p:cNvPr id="736" name="Google Shape;736;p46"/>
          <p:cNvSpPr txBox="1"/>
          <p:nvPr/>
        </p:nvSpPr>
        <p:spPr>
          <a:xfrm>
            <a:off x="167649" y="1825472"/>
            <a:ext cx="3026060" cy="35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700" b="1">
                <a:solidFill>
                  <a:schemeClr val="accent1">
                    <a:lumMod val="60000"/>
                    <a:lumOff val="40000"/>
                  </a:schemeClr>
                </a:solidFill>
                <a:latin typeface="Josefin Sans"/>
                <a:ea typeface="Josefin Sans"/>
                <a:cs typeface="Josefin Sans"/>
                <a:sym typeface="Josefin Sans"/>
              </a:rPr>
              <a:t>$8.45 B Pepsi Co.</a:t>
            </a:r>
            <a:endParaRPr sz="2700" b="1">
              <a:solidFill>
                <a:schemeClr val="accent1">
                  <a:lumMod val="60000"/>
                  <a:lumOff val="40000"/>
                </a:schemeClr>
              </a:solidFill>
              <a:latin typeface="Josefin Sans"/>
              <a:ea typeface="Josefin Sans"/>
              <a:cs typeface="Josefin Sans"/>
              <a:sym typeface="Josefin Sans"/>
            </a:endParaRPr>
          </a:p>
        </p:txBody>
      </p:sp>
      <p:sp>
        <p:nvSpPr>
          <p:cNvPr id="738" name="Google Shape;738;p46"/>
          <p:cNvSpPr txBox="1"/>
          <p:nvPr/>
        </p:nvSpPr>
        <p:spPr>
          <a:xfrm>
            <a:off x="1148252" y="3330304"/>
            <a:ext cx="1922100" cy="35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700" b="1">
                <a:solidFill>
                  <a:schemeClr val="accent1">
                    <a:lumMod val="40000"/>
                    <a:lumOff val="60000"/>
                  </a:schemeClr>
                </a:solidFill>
                <a:latin typeface="Josefin Sans"/>
                <a:ea typeface="Josefin Sans"/>
                <a:cs typeface="Josefin Sans"/>
                <a:sym typeface="Josefin Sans"/>
              </a:rPr>
              <a:t>$810M Utz</a:t>
            </a:r>
            <a:endParaRPr sz="2700" b="1">
              <a:solidFill>
                <a:schemeClr val="accent1">
                  <a:lumMod val="40000"/>
                  <a:lumOff val="60000"/>
                </a:schemeClr>
              </a:solidFill>
              <a:latin typeface="Josefin Sans"/>
              <a:ea typeface="Josefin Sans"/>
              <a:cs typeface="Josefin Sans"/>
              <a:sym typeface="Josefin Sans"/>
            </a:endParaRPr>
          </a:p>
        </p:txBody>
      </p:sp>
      <p:sp>
        <p:nvSpPr>
          <p:cNvPr id="740" name="Google Shape;740;p46"/>
          <p:cNvSpPr txBox="1"/>
          <p:nvPr/>
        </p:nvSpPr>
        <p:spPr>
          <a:xfrm>
            <a:off x="5641382" y="1825472"/>
            <a:ext cx="3065655" cy="357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700" b="1">
                <a:solidFill>
                  <a:schemeClr val="accent1">
                    <a:lumMod val="20000"/>
                    <a:lumOff val="80000"/>
                  </a:schemeClr>
                </a:solidFill>
                <a:latin typeface="Josefin Sans"/>
                <a:ea typeface="Josefin Sans"/>
                <a:cs typeface="Josefin Sans"/>
                <a:sym typeface="Josefin Sans"/>
              </a:rPr>
              <a:t>Kellogg’s $1.01B</a:t>
            </a:r>
            <a:endParaRPr sz="2700" b="1">
              <a:solidFill>
                <a:schemeClr val="accent1">
                  <a:lumMod val="20000"/>
                  <a:lumOff val="80000"/>
                </a:schemeClr>
              </a:solidFill>
              <a:latin typeface="Josefin Sans"/>
              <a:ea typeface="Josefin Sans"/>
              <a:cs typeface="Josefin Sans"/>
              <a:sym typeface="Josefin Sans"/>
            </a:endParaRPr>
          </a:p>
        </p:txBody>
      </p:sp>
      <p:sp>
        <p:nvSpPr>
          <p:cNvPr id="742" name="Google Shape;742;p46"/>
          <p:cNvSpPr txBox="1"/>
          <p:nvPr/>
        </p:nvSpPr>
        <p:spPr>
          <a:xfrm>
            <a:off x="5148398" y="3356431"/>
            <a:ext cx="3824848" cy="357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200" b="1">
                <a:solidFill>
                  <a:schemeClr val="dk1"/>
                </a:solidFill>
                <a:latin typeface="Josefin Sans"/>
                <a:ea typeface="Josefin Sans"/>
                <a:cs typeface="Josefin Sans"/>
                <a:sym typeface="Josefin Sans"/>
              </a:rPr>
              <a:t>Private Label $807M</a:t>
            </a:r>
            <a:endParaRPr sz="2200" b="1">
              <a:solidFill>
                <a:schemeClr val="dk1"/>
              </a:solidFill>
              <a:latin typeface="Josefin Sans"/>
              <a:ea typeface="Josefin Sans"/>
              <a:cs typeface="Josefin Sans"/>
              <a:sym typeface="Josefin Sans"/>
            </a:endParaRPr>
          </a:p>
        </p:txBody>
      </p:sp>
      <p:sp>
        <p:nvSpPr>
          <p:cNvPr id="4" name="Google Shape;737;p46">
            <a:extLst>
              <a:ext uri="{FF2B5EF4-FFF2-40B4-BE49-F238E27FC236}">
                <a16:creationId xmlns:a16="http://schemas.microsoft.com/office/drawing/2014/main" id="{83BAD27A-DD9B-605F-8E95-3E44B611F99E}"/>
              </a:ext>
            </a:extLst>
          </p:cNvPr>
          <p:cNvSpPr txBox="1"/>
          <p:nvPr/>
        </p:nvSpPr>
        <p:spPr>
          <a:xfrm>
            <a:off x="3218846" y="1078930"/>
            <a:ext cx="4212837"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2"/>
                </a:solidFill>
                <a:latin typeface="Open Sans"/>
                <a:ea typeface="Open Sans"/>
                <a:cs typeface="Open Sans"/>
                <a:sym typeface="Open Sans"/>
              </a:rPr>
              <a:t>Current </a:t>
            </a:r>
            <a:r>
              <a:rPr lang="en" sz="1200" b="1">
                <a:solidFill>
                  <a:schemeClr val="dk2"/>
                </a:solidFill>
                <a:latin typeface="Open Sans"/>
                <a:ea typeface="Open Sans"/>
                <a:cs typeface="Open Sans"/>
                <a:sym typeface="Open Sans"/>
              </a:rPr>
              <a:t>Sales</a:t>
            </a:r>
            <a:r>
              <a:rPr lang="en" sz="1200">
                <a:solidFill>
                  <a:schemeClr val="dk2"/>
                </a:solidFill>
                <a:latin typeface="Open Sans"/>
                <a:ea typeface="Open Sans"/>
                <a:cs typeface="Open Sans"/>
                <a:sym typeface="Open Sans"/>
              </a:rPr>
              <a:t> of the top established chip companies</a:t>
            </a:r>
            <a:endParaRPr sz="1200">
              <a:solidFill>
                <a:schemeClr val="dk2"/>
              </a:solidFill>
              <a:latin typeface="Open Sans"/>
              <a:ea typeface="Open Sans"/>
              <a:cs typeface="Open Sans"/>
              <a:sym typeface="Open Sans"/>
            </a:endParaRPr>
          </a:p>
        </p:txBody>
      </p:sp>
      <p:pic>
        <p:nvPicPr>
          <p:cNvPr id="5" name="Picture 4">
            <a:extLst>
              <a:ext uri="{FF2B5EF4-FFF2-40B4-BE49-F238E27FC236}">
                <a16:creationId xmlns:a16="http://schemas.microsoft.com/office/drawing/2014/main" id="{4ED1C7F6-85EC-8597-9E15-7F55CD35AC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9758"/>
          <a:stretch/>
        </p:blipFill>
        <p:spPr bwMode="auto">
          <a:xfrm>
            <a:off x="3503483" y="2056237"/>
            <a:ext cx="510458" cy="700506"/>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734;p46">
            <a:extLst>
              <a:ext uri="{FF2B5EF4-FFF2-40B4-BE49-F238E27FC236}">
                <a16:creationId xmlns:a16="http://schemas.microsoft.com/office/drawing/2014/main" id="{C383C563-61E3-1F2D-C0F0-8E9412C71AC5}"/>
              </a:ext>
            </a:extLst>
          </p:cNvPr>
          <p:cNvSpPr/>
          <p:nvPr/>
        </p:nvSpPr>
        <p:spPr>
          <a:xfrm>
            <a:off x="4978471" y="1943739"/>
            <a:ext cx="872962" cy="79458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2" descr="Logo&#10;&#10;Description automatically generated">
            <a:extLst>
              <a:ext uri="{FF2B5EF4-FFF2-40B4-BE49-F238E27FC236}">
                <a16:creationId xmlns:a16="http://schemas.microsoft.com/office/drawing/2014/main" id="{C288BD2E-4FC8-F7E3-E225-190C9752971C}"/>
              </a:ext>
            </a:extLst>
          </p:cNvPr>
          <p:cNvPicPr>
            <a:picLocks noChangeAspect="1"/>
          </p:cNvPicPr>
          <p:nvPr/>
        </p:nvPicPr>
        <p:blipFill>
          <a:blip r:embed="rId4"/>
          <a:stretch>
            <a:fillRect/>
          </a:stretch>
        </p:blipFill>
        <p:spPr>
          <a:xfrm>
            <a:off x="5170754" y="2095051"/>
            <a:ext cx="511467" cy="508925"/>
          </a:xfrm>
          <a:prstGeom prst="rect">
            <a:avLst/>
          </a:prstGeom>
        </p:spPr>
      </p:pic>
      <p:pic>
        <p:nvPicPr>
          <p:cNvPr id="1030" name="Picture 6" descr="Utz | American Snack Brand, Est. 1921 – Utz Quality Foods">
            <a:extLst>
              <a:ext uri="{FF2B5EF4-FFF2-40B4-BE49-F238E27FC236}">
                <a16:creationId xmlns:a16="http://schemas.microsoft.com/office/drawing/2014/main" id="{783E4E98-AF4A-7247-BCB5-E9707265DAE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02" t="22641" r="9502" b="20482"/>
          <a:stretch/>
        </p:blipFill>
        <p:spPr bwMode="auto">
          <a:xfrm>
            <a:off x="795867" y="3841140"/>
            <a:ext cx="1779331" cy="9958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tz | American Snack Brand, Est. 1921 – Utz Quality Foods">
            <a:extLst>
              <a:ext uri="{FF2B5EF4-FFF2-40B4-BE49-F238E27FC236}">
                <a16:creationId xmlns:a16="http://schemas.microsoft.com/office/drawing/2014/main" id="{C062EF3C-C8D2-F9F8-1179-6F263DF516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075" t="23327" r="64335" b="29050"/>
          <a:stretch/>
        </p:blipFill>
        <p:spPr bwMode="auto">
          <a:xfrm>
            <a:off x="3499616" y="3435628"/>
            <a:ext cx="487893" cy="74149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oogle Shape;5131;p70">
            <a:extLst>
              <a:ext uri="{FF2B5EF4-FFF2-40B4-BE49-F238E27FC236}">
                <a16:creationId xmlns:a16="http://schemas.microsoft.com/office/drawing/2014/main" id="{E1662DC2-236E-A285-34A7-2BA5A0A6749F}"/>
              </a:ext>
            </a:extLst>
          </p:cNvPr>
          <p:cNvGrpSpPr/>
          <p:nvPr/>
        </p:nvGrpSpPr>
        <p:grpSpPr>
          <a:xfrm>
            <a:off x="5170754" y="3600606"/>
            <a:ext cx="511482" cy="482787"/>
            <a:chOff x="1186975" y="238125"/>
            <a:chExt cx="5244275" cy="5238325"/>
          </a:xfrm>
        </p:grpSpPr>
        <p:sp>
          <p:nvSpPr>
            <p:cNvPr id="8" name="Google Shape;5132;p70">
              <a:extLst>
                <a:ext uri="{FF2B5EF4-FFF2-40B4-BE49-F238E27FC236}">
                  <a16:creationId xmlns:a16="http://schemas.microsoft.com/office/drawing/2014/main" id="{4B2B9DFE-817C-6D8C-C90D-5FBDA6912314}"/>
                </a:ext>
              </a:extLst>
            </p:cNvPr>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133;p70">
              <a:extLst>
                <a:ext uri="{FF2B5EF4-FFF2-40B4-BE49-F238E27FC236}">
                  <a16:creationId xmlns:a16="http://schemas.microsoft.com/office/drawing/2014/main" id="{6BCCDE1B-BE53-3680-F3B5-457E20F3105B}"/>
                </a:ext>
              </a:extLst>
            </p:cNvPr>
            <p:cNvSpPr/>
            <p:nvPr/>
          </p:nvSpPr>
          <p:spPr>
            <a:xfrm>
              <a:off x="1186975" y="2279750"/>
              <a:ext cx="2628625"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134;p70">
              <a:extLst>
                <a:ext uri="{FF2B5EF4-FFF2-40B4-BE49-F238E27FC236}">
                  <a16:creationId xmlns:a16="http://schemas.microsoft.com/office/drawing/2014/main" id="{C35B9977-173A-5980-78BB-3768FDB143B6}"/>
                </a:ext>
              </a:extLst>
            </p:cNvPr>
            <p:cNvSpPr/>
            <p:nvPr/>
          </p:nvSpPr>
          <p:spPr>
            <a:xfrm>
              <a:off x="3802600" y="239450"/>
              <a:ext cx="2628650" cy="3196825"/>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135;p70">
              <a:extLst>
                <a:ext uri="{FF2B5EF4-FFF2-40B4-BE49-F238E27FC236}">
                  <a16:creationId xmlns:a16="http://schemas.microsoft.com/office/drawing/2014/main" id="{C48F32A0-C194-7402-E5C8-BBCB0DDAD493}"/>
                </a:ext>
              </a:extLst>
            </p:cNvPr>
            <p:cNvSpPr/>
            <p:nvPr/>
          </p:nvSpPr>
          <p:spPr>
            <a:xfrm>
              <a:off x="3232500"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solidFill>
              <a:schemeClr val="accent1">
                <a:lumMod val="75000"/>
              </a:schemeClr>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grpSp>
      <p:grpSp>
        <p:nvGrpSpPr>
          <p:cNvPr id="12" name="Google Shape;5131;p70">
            <a:extLst>
              <a:ext uri="{FF2B5EF4-FFF2-40B4-BE49-F238E27FC236}">
                <a16:creationId xmlns:a16="http://schemas.microsoft.com/office/drawing/2014/main" id="{497E28C3-72FE-1E4E-132B-B9ED173AD2EF}"/>
              </a:ext>
            </a:extLst>
          </p:cNvPr>
          <p:cNvGrpSpPr/>
          <p:nvPr/>
        </p:nvGrpSpPr>
        <p:grpSpPr>
          <a:xfrm>
            <a:off x="6874933" y="3895362"/>
            <a:ext cx="980410" cy="902454"/>
            <a:chOff x="1186975" y="238125"/>
            <a:chExt cx="5244275" cy="5238325"/>
          </a:xfrm>
        </p:grpSpPr>
        <p:sp>
          <p:nvSpPr>
            <p:cNvPr id="13" name="Google Shape;5132;p70">
              <a:extLst>
                <a:ext uri="{FF2B5EF4-FFF2-40B4-BE49-F238E27FC236}">
                  <a16:creationId xmlns:a16="http://schemas.microsoft.com/office/drawing/2014/main" id="{22377C19-2ADA-B7C6-25C1-0A4304AC51DF}"/>
                </a:ext>
              </a:extLst>
            </p:cNvPr>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133;p70">
              <a:extLst>
                <a:ext uri="{FF2B5EF4-FFF2-40B4-BE49-F238E27FC236}">
                  <a16:creationId xmlns:a16="http://schemas.microsoft.com/office/drawing/2014/main" id="{11BDBC9C-68F6-54DC-D483-F357F7346516}"/>
                </a:ext>
              </a:extLst>
            </p:cNvPr>
            <p:cNvSpPr/>
            <p:nvPr/>
          </p:nvSpPr>
          <p:spPr>
            <a:xfrm>
              <a:off x="1186975" y="2279750"/>
              <a:ext cx="2628625"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134;p70">
              <a:extLst>
                <a:ext uri="{FF2B5EF4-FFF2-40B4-BE49-F238E27FC236}">
                  <a16:creationId xmlns:a16="http://schemas.microsoft.com/office/drawing/2014/main" id="{F604ED5E-6B71-CD2D-8B30-D4C512F172D4}"/>
                </a:ext>
              </a:extLst>
            </p:cNvPr>
            <p:cNvSpPr/>
            <p:nvPr/>
          </p:nvSpPr>
          <p:spPr>
            <a:xfrm>
              <a:off x="3802600" y="239450"/>
              <a:ext cx="2628650" cy="3196825"/>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35;p70">
              <a:extLst>
                <a:ext uri="{FF2B5EF4-FFF2-40B4-BE49-F238E27FC236}">
                  <a16:creationId xmlns:a16="http://schemas.microsoft.com/office/drawing/2014/main" id="{DB618A8E-7079-A4D8-CE13-5BF488383386}"/>
                </a:ext>
              </a:extLst>
            </p:cNvPr>
            <p:cNvSpPr/>
            <p:nvPr/>
          </p:nvSpPr>
          <p:spPr>
            <a:xfrm>
              <a:off x="3232500"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solidFill>
              <a:schemeClr val="accent1">
                <a:lumMod val="75000"/>
              </a:schemeClr>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grpSp>
      <p:pic>
        <p:nvPicPr>
          <p:cNvPr id="17" name="Picture 4">
            <a:extLst>
              <a:ext uri="{FF2B5EF4-FFF2-40B4-BE49-F238E27FC236}">
                <a16:creationId xmlns:a16="http://schemas.microsoft.com/office/drawing/2014/main" id="{2B253A0B-DEDD-8DF9-8B2A-ABA8F7734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91" y="2412557"/>
            <a:ext cx="2307664" cy="6410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a:extLst>
              <a:ext uri="{FF2B5EF4-FFF2-40B4-BE49-F238E27FC236}">
                <a16:creationId xmlns:a16="http://schemas.microsoft.com/office/drawing/2014/main" id="{2F62F839-0AFD-2629-C873-810D301DB1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4178" y="2461358"/>
            <a:ext cx="1841539" cy="64453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4D2638C-8CA8-9138-2635-A605EF622017}"/>
              </a:ext>
            </a:extLst>
          </p:cNvPr>
          <p:cNvSpPr txBox="1"/>
          <p:nvPr/>
        </p:nvSpPr>
        <p:spPr>
          <a:xfrm>
            <a:off x="2575036" y="4663965"/>
            <a:ext cx="47165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a:t>Mintel reports: Consumer Market Analysis</a:t>
            </a:r>
            <a:r>
              <a:rPr lang="en-US" sz="900"/>
              <a:t>. Mintel.com. (n.d.). Retrieved from </a:t>
            </a:r>
            <a:r>
              <a:rPr lang="en-US" sz="900">
                <a:hlinkClick r:id="rId7"/>
              </a:rPr>
              <a:t>http://www.reports.mintel.com/</a:t>
            </a:r>
            <a:r>
              <a:rPr lang="en-US" sz="900"/>
              <a:t> </a:t>
            </a:r>
          </a:p>
          <a:p>
            <a:pPr algn="l"/>
            <a:endParaRPr lang="en-US"/>
          </a:p>
        </p:txBody>
      </p:sp>
    </p:spTree>
    <p:extLst>
      <p:ext uri="{BB962C8B-B14F-4D97-AF65-F5344CB8AC3E}">
        <p14:creationId xmlns:p14="http://schemas.microsoft.com/office/powerpoint/2010/main" val="623476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35"/>
                                        </p:tgtEl>
                                        <p:attrNameLst>
                                          <p:attrName>style.visibility</p:attrName>
                                        </p:attrNameLst>
                                      </p:cBhvr>
                                      <p:to>
                                        <p:strVal val="visible"/>
                                      </p:to>
                                    </p:set>
                                    <p:animEffect transition="in" filter="wipe(up)">
                                      <p:cBhvr>
                                        <p:cTn id="7" dur="500"/>
                                        <p:tgtEl>
                                          <p:spTgt spid="7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736"/>
                                        </p:tgtEl>
                                        <p:attrNameLst>
                                          <p:attrName>style.visibility</p:attrName>
                                        </p:attrNameLst>
                                      </p:cBhvr>
                                      <p:to>
                                        <p:strVal val="visible"/>
                                      </p:to>
                                    </p:set>
                                    <p:anim calcmode="lin" valueType="num">
                                      <p:cBhvr>
                                        <p:cTn id="16" dur="500" fill="hold"/>
                                        <p:tgtEl>
                                          <p:spTgt spid="736"/>
                                        </p:tgtEl>
                                        <p:attrNameLst>
                                          <p:attrName>ppt_w</p:attrName>
                                        </p:attrNameLst>
                                      </p:cBhvr>
                                      <p:tavLst>
                                        <p:tav tm="0">
                                          <p:val>
                                            <p:fltVal val="0"/>
                                          </p:val>
                                        </p:tav>
                                        <p:tav tm="100000">
                                          <p:val>
                                            <p:strVal val="#ppt_w"/>
                                          </p:val>
                                        </p:tav>
                                      </p:tavLst>
                                    </p:anim>
                                    <p:anim calcmode="lin" valueType="num">
                                      <p:cBhvr>
                                        <p:cTn id="17" dur="500" fill="hold"/>
                                        <p:tgtEl>
                                          <p:spTgt spid="736"/>
                                        </p:tgtEl>
                                        <p:attrNameLst>
                                          <p:attrName>ppt_h</p:attrName>
                                        </p:attrNameLst>
                                      </p:cBhvr>
                                      <p:tavLst>
                                        <p:tav tm="0">
                                          <p:val>
                                            <p:fltVal val="0"/>
                                          </p:val>
                                        </p:tav>
                                        <p:tav tm="100000">
                                          <p:val>
                                            <p:strVal val="#ppt_h"/>
                                          </p:val>
                                        </p:tav>
                                      </p:tavLst>
                                    </p:anim>
                                    <p:animEffect transition="in" filter="fade">
                                      <p:cBhvr>
                                        <p:cTn id="18" dur="500"/>
                                        <p:tgtEl>
                                          <p:spTgt spid="736"/>
                                        </p:tgtEl>
                                      </p:cBhvr>
                                    </p:animEffect>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40"/>
                                        </p:tgtEl>
                                        <p:attrNameLst>
                                          <p:attrName>style.visibility</p:attrName>
                                        </p:attrNameLst>
                                      </p:cBhvr>
                                      <p:to>
                                        <p:strVal val="visible"/>
                                      </p:to>
                                    </p:set>
                                    <p:anim calcmode="lin" valueType="num">
                                      <p:cBhvr>
                                        <p:cTn id="33" dur="500" fill="hold"/>
                                        <p:tgtEl>
                                          <p:spTgt spid="740"/>
                                        </p:tgtEl>
                                        <p:attrNameLst>
                                          <p:attrName>ppt_w</p:attrName>
                                        </p:attrNameLst>
                                      </p:cBhvr>
                                      <p:tavLst>
                                        <p:tav tm="0">
                                          <p:val>
                                            <p:fltVal val="0"/>
                                          </p:val>
                                        </p:tav>
                                        <p:tav tm="100000">
                                          <p:val>
                                            <p:strVal val="#ppt_w"/>
                                          </p:val>
                                        </p:tav>
                                      </p:tavLst>
                                    </p:anim>
                                    <p:anim calcmode="lin" valueType="num">
                                      <p:cBhvr>
                                        <p:cTn id="34" dur="500" fill="hold"/>
                                        <p:tgtEl>
                                          <p:spTgt spid="740"/>
                                        </p:tgtEl>
                                        <p:attrNameLst>
                                          <p:attrName>ppt_h</p:attrName>
                                        </p:attrNameLst>
                                      </p:cBhvr>
                                      <p:tavLst>
                                        <p:tav tm="0">
                                          <p:val>
                                            <p:fltVal val="0"/>
                                          </p:val>
                                        </p:tav>
                                        <p:tav tm="100000">
                                          <p:val>
                                            <p:strVal val="#ppt_h"/>
                                          </p:val>
                                        </p:tav>
                                      </p:tavLst>
                                    </p:anim>
                                    <p:animEffect transition="in" filter="fade">
                                      <p:cBhvr>
                                        <p:cTn id="35" dur="500"/>
                                        <p:tgtEl>
                                          <p:spTgt spid="740"/>
                                        </p:tgtEl>
                                      </p:cBhvr>
                                    </p:animEffect>
                                  </p:childTnLst>
                                </p:cTn>
                              </p:par>
                              <p:par>
                                <p:cTn id="36" presetID="53" presetClass="entr" presetSubtype="16"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53" presetClass="entr" presetSubtype="16"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738"/>
                                        </p:tgtEl>
                                        <p:attrNameLst>
                                          <p:attrName>style.visibility</p:attrName>
                                        </p:attrNameLst>
                                      </p:cBhvr>
                                      <p:to>
                                        <p:strVal val="visible"/>
                                      </p:to>
                                    </p:set>
                                    <p:anim calcmode="lin" valueType="num">
                                      <p:cBhvr>
                                        <p:cTn id="50" dur="500" fill="hold"/>
                                        <p:tgtEl>
                                          <p:spTgt spid="738"/>
                                        </p:tgtEl>
                                        <p:attrNameLst>
                                          <p:attrName>ppt_w</p:attrName>
                                        </p:attrNameLst>
                                      </p:cBhvr>
                                      <p:tavLst>
                                        <p:tav tm="0">
                                          <p:val>
                                            <p:fltVal val="0"/>
                                          </p:val>
                                        </p:tav>
                                        <p:tav tm="100000">
                                          <p:val>
                                            <p:strVal val="#ppt_w"/>
                                          </p:val>
                                        </p:tav>
                                      </p:tavLst>
                                    </p:anim>
                                    <p:anim calcmode="lin" valueType="num">
                                      <p:cBhvr>
                                        <p:cTn id="51" dur="500" fill="hold"/>
                                        <p:tgtEl>
                                          <p:spTgt spid="738"/>
                                        </p:tgtEl>
                                        <p:attrNameLst>
                                          <p:attrName>ppt_h</p:attrName>
                                        </p:attrNameLst>
                                      </p:cBhvr>
                                      <p:tavLst>
                                        <p:tav tm="0">
                                          <p:val>
                                            <p:fltVal val="0"/>
                                          </p:val>
                                        </p:tav>
                                        <p:tav tm="100000">
                                          <p:val>
                                            <p:strVal val="#ppt_h"/>
                                          </p:val>
                                        </p:tav>
                                      </p:tavLst>
                                    </p:anim>
                                    <p:animEffect transition="in" filter="fade">
                                      <p:cBhvr>
                                        <p:cTn id="52" dur="500"/>
                                        <p:tgtEl>
                                          <p:spTgt spid="738"/>
                                        </p:tgtEl>
                                      </p:cBhvr>
                                    </p:animEffect>
                                  </p:childTnLst>
                                </p:cTn>
                              </p:par>
                              <p:par>
                                <p:cTn id="53" presetID="53" presetClass="entr" presetSubtype="16" fill="hold" nodeType="withEffect">
                                  <p:stCondLst>
                                    <p:cond delay="0"/>
                                  </p:stCondLst>
                                  <p:childTnLst>
                                    <p:set>
                                      <p:cBhvr>
                                        <p:cTn id="54" dur="1" fill="hold">
                                          <p:stCondLst>
                                            <p:cond delay="0"/>
                                          </p:stCondLst>
                                        </p:cTn>
                                        <p:tgtEl>
                                          <p:spTgt spid="1030"/>
                                        </p:tgtEl>
                                        <p:attrNameLst>
                                          <p:attrName>style.visibility</p:attrName>
                                        </p:attrNameLst>
                                      </p:cBhvr>
                                      <p:to>
                                        <p:strVal val="visible"/>
                                      </p:to>
                                    </p:set>
                                    <p:anim calcmode="lin" valueType="num">
                                      <p:cBhvr>
                                        <p:cTn id="55" dur="500" fill="hold"/>
                                        <p:tgtEl>
                                          <p:spTgt spid="1030"/>
                                        </p:tgtEl>
                                        <p:attrNameLst>
                                          <p:attrName>ppt_w</p:attrName>
                                        </p:attrNameLst>
                                      </p:cBhvr>
                                      <p:tavLst>
                                        <p:tav tm="0">
                                          <p:val>
                                            <p:fltVal val="0"/>
                                          </p:val>
                                        </p:tav>
                                        <p:tav tm="100000">
                                          <p:val>
                                            <p:strVal val="#ppt_w"/>
                                          </p:val>
                                        </p:tav>
                                      </p:tavLst>
                                    </p:anim>
                                    <p:anim calcmode="lin" valueType="num">
                                      <p:cBhvr>
                                        <p:cTn id="56" dur="500" fill="hold"/>
                                        <p:tgtEl>
                                          <p:spTgt spid="1030"/>
                                        </p:tgtEl>
                                        <p:attrNameLst>
                                          <p:attrName>ppt_h</p:attrName>
                                        </p:attrNameLst>
                                      </p:cBhvr>
                                      <p:tavLst>
                                        <p:tav tm="0">
                                          <p:val>
                                            <p:fltVal val="0"/>
                                          </p:val>
                                        </p:tav>
                                        <p:tav tm="100000">
                                          <p:val>
                                            <p:strVal val="#ppt_h"/>
                                          </p:val>
                                        </p:tav>
                                      </p:tavLst>
                                    </p:anim>
                                    <p:animEffect transition="in" filter="fade">
                                      <p:cBhvr>
                                        <p:cTn id="57" dur="500"/>
                                        <p:tgtEl>
                                          <p:spTgt spid="1030"/>
                                        </p:tgtEl>
                                      </p:cBhvr>
                                    </p:animEffect>
                                  </p:childTnLst>
                                </p:cTn>
                              </p:par>
                              <p:par>
                                <p:cTn id="58" presetID="53" presetClass="entr" presetSubtype="16" fill="hold" nodeType="withEffect">
                                  <p:stCondLst>
                                    <p:cond delay="0"/>
                                  </p:stCondLst>
                                  <p:childTnLst>
                                    <p:set>
                                      <p:cBhvr>
                                        <p:cTn id="59" dur="1" fill="hold">
                                          <p:stCondLst>
                                            <p:cond delay="0"/>
                                          </p:stCondLst>
                                        </p:cTn>
                                        <p:tgtEl>
                                          <p:spTgt spid="1032"/>
                                        </p:tgtEl>
                                        <p:attrNameLst>
                                          <p:attrName>style.visibility</p:attrName>
                                        </p:attrNameLst>
                                      </p:cBhvr>
                                      <p:to>
                                        <p:strVal val="visible"/>
                                      </p:to>
                                    </p:set>
                                    <p:anim calcmode="lin" valueType="num">
                                      <p:cBhvr>
                                        <p:cTn id="60" dur="500" fill="hold"/>
                                        <p:tgtEl>
                                          <p:spTgt spid="1032"/>
                                        </p:tgtEl>
                                        <p:attrNameLst>
                                          <p:attrName>ppt_w</p:attrName>
                                        </p:attrNameLst>
                                      </p:cBhvr>
                                      <p:tavLst>
                                        <p:tav tm="0">
                                          <p:val>
                                            <p:fltVal val="0"/>
                                          </p:val>
                                        </p:tav>
                                        <p:tav tm="100000">
                                          <p:val>
                                            <p:strVal val="#ppt_w"/>
                                          </p:val>
                                        </p:tav>
                                      </p:tavLst>
                                    </p:anim>
                                    <p:anim calcmode="lin" valueType="num">
                                      <p:cBhvr>
                                        <p:cTn id="61" dur="500" fill="hold"/>
                                        <p:tgtEl>
                                          <p:spTgt spid="1032"/>
                                        </p:tgtEl>
                                        <p:attrNameLst>
                                          <p:attrName>ppt_h</p:attrName>
                                        </p:attrNameLst>
                                      </p:cBhvr>
                                      <p:tavLst>
                                        <p:tav tm="0">
                                          <p:val>
                                            <p:fltVal val="0"/>
                                          </p:val>
                                        </p:tav>
                                        <p:tav tm="100000">
                                          <p:val>
                                            <p:strVal val="#ppt_h"/>
                                          </p:val>
                                        </p:tav>
                                      </p:tavLst>
                                    </p:anim>
                                    <p:animEffect transition="in" filter="fade">
                                      <p:cBhvr>
                                        <p:cTn id="62" dur="500"/>
                                        <p:tgtEl>
                                          <p:spTgt spid="103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42"/>
                                        </p:tgtEl>
                                        <p:attrNameLst>
                                          <p:attrName>style.visibility</p:attrName>
                                        </p:attrNameLst>
                                      </p:cBhvr>
                                      <p:to>
                                        <p:strVal val="visible"/>
                                      </p:to>
                                    </p:set>
                                    <p:anim calcmode="lin" valueType="num">
                                      <p:cBhvr>
                                        <p:cTn id="67" dur="500" fill="hold"/>
                                        <p:tgtEl>
                                          <p:spTgt spid="742"/>
                                        </p:tgtEl>
                                        <p:attrNameLst>
                                          <p:attrName>ppt_w</p:attrName>
                                        </p:attrNameLst>
                                      </p:cBhvr>
                                      <p:tavLst>
                                        <p:tav tm="0">
                                          <p:val>
                                            <p:fltVal val="0"/>
                                          </p:val>
                                        </p:tav>
                                        <p:tav tm="100000">
                                          <p:val>
                                            <p:strVal val="#ppt_w"/>
                                          </p:val>
                                        </p:tav>
                                      </p:tavLst>
                                    </p:anim>
                                    <p:anim calcmode="lin" valueType="num">
                                      <p:cBhvr>
                                        <p:cTn id="68" dur="500" fill="hold"/>
                                        <p:tgtEl>
                                          <p:spTgt spid="742"/>
                                        </p:tgtEl>
                                        <p:attrNameLst>
                                          <p:attrName>ppt_h</p:attrName>
                                        </p:attrNameLst>
                                      </p:cBhvr>
                                      <p:tavLst>
                                        <p:tav tm="0">
                                          <p:val>
                                            <p:fltVal val="0"/>
                                          </p:val>
                                        </p:tav>
                                        <p:tav tm="100000">
                                          <p:val>
                                            <p:strVal val="#ppt_h"/>
                                          </p:val>
                                        </p:tav>
                                      </p:tavLst>
                                    </p:anim>
                                    <p:animEffect transition="in" filter="fade">
                                      <p:cBhvr>
                                        <p:cTn id="69" dur="500"/>
                                        <p:tgtEl>
                                          <p:spTgt spid="742"/>
                                        </p:tgtEl>
                                      </p:cBhvr>
                                    </p:animEffect>
                                  </p:childTnLst>
                                </p:cTn>
                              </p:par>
                              <p:par>
                                <p:cTn id="70" presetID="53" presetClass="entr" presetSubtype="16" fill="hold" nodeType="with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p:cTn id="72" dur="500" fill="hold"/>
                                        <p:tgtEl>
                                          <p:spTgt spid="7"/>
                                        </p:tgtEl>
                                        <p:attrNameLst>
                                          <p:attrName>ppt_w</p:attrName>
                                        </p:attrNameLst>
                                      </p:cBhvr>
                                      <p:tavLst>
                                        <p:tav tm="0">
                                          <p:val>
                                            <p:fltVal val="0"/>
                                          </p:val>
                                        </p:tav>
                                        <p:tav tm="100000">
                                          <p:val>
                                            <p:strVal val="#ppt_w"/>
                                          </p:val>
                                        </p:tav>
                                      </p:tavLst>
                                    </p:anim>
                                    <p:anim calcmode="lin" valueType="num">
                                      <p:cBhvr>
                                        <p:cTn id="73" dur="500" fill="hold"/>
                                        <p:tgtEl>
                                          <p:spTgt spid="7"/>
                                        </p:tgtEl>
                                        <p:attrNameLst>
                                          <p:attrName>ppt_h</p:attrName>
                                        </p:attrNameLst>
                                      </p:cBhvr>
                                      <p:tavLst>
                                        <p:tav tm="0">
                                          <p:val>
                                            <p:fltVal val="0"/>
                                          </p:val>
                                        </p:tav>
                                        <p:tav tm="100000">
                                          <p:val>
                                            <p:strVal val="#ppt_h"/>
                                          </p:val>
                                        </p:tav>
                                      </p:tavLst>
                                    </p:anim>
                                    <p:animEffect transition="in" filter="fade">
                                      <p:cBhvr>
                                        <p:cTn id="74" dur="500"/>
                                        <p:tgtEl>
                                          <p:spTgt spid="7"/>
                                        </p:tgtEl>
                                      </p:cBhvr>
                                    </p:animEffect>
                                  </p:childTnLst>
                                </p:cTn>
                              </p:par>
                              <p:par>
                                <p:cTn id="75" presetID="53" presetClass="entr" presetSubtype="16"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fill="hold"/>
                                        <p:tgtEl>
                                          <p:spTgt spid="12"/>
                                        </p:tgtEl>
                                        <p:attrNameLst>
                                          <p:attrName>ppt_w</p:attrName>
                                        </p:attrNameLst>
                                      </p:cBhvr>
                                      <p:tavLst>
                                        <p:tav tm="0">
                                          <p:val>
                                            <p:fltVal val="0"/>
                                          </p:val>
                                        </p:tav>
                                        <p:tav tm="100000">
                                          <p:val>
                                            <p:strVal val="#ppt_w"/>
                                          </p:val>
                                        </p:tav>
                                      </p:tavLst>
                                    </p:anim>
                                    <p:anim calcmode="lin" valueType="num">
                                      <p:cBhvr>
                                        <p:cTn id="78" dur="500" fill="hold"/>
                                        <p:tgtEl>
                                          <p:spTgt spid="12"/>
                                        </p:tgtEl>
                                        <p:attrNameLst>
                                          <p:attrName>ppt_h</p:attrName>
                                        </p:attrNameLst>
                                      </p:cBhvr>
                                      <p:tavLst>
                                        <p:tav tm="0">
                                          <p:val>
                                            <p:fltVal val="0"/>
                                          </p:val>
                                        </p:tav>
                                        <p:tav tm="100000">
                                          <p:val>
                                            <p:strVal val="#ppt_h"/>
                                          </p:val>
                                        </p:tav>
                                      </p:tavLst>
                                    </p:anim>
                                    <p:animEffect transition="in" filter="fade">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 grpId="0" animBg="1"/>
      <p:bldP spid="736" grpId="0"/>
      <p:bldP spid="738" grpId="0"/>
      <p:bldP spid="740" grpId="0"/>
      <p:bldP spid="74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30" name="Google Shape;530;p37"/>
          <p:cNvSpPr txBox="1">
            <a:spLocks noGrp="1"/>
          </p:cNvSpPr>
          <p:nvPr>
            <p:ph type="title"/>
          </p:nvPr>
        </p:nvSpPr>
        <p:spPr>
          <a:xfrm>
            <a:off x="2379133" y="363275"/>
            <a:ext cx="6267200" cy="615000"/>
          </a:xfrm>
          <a:prstGeom prst="rect">
            <a:avLst/>
          </a:prstGeom>
          <a:noFill/>
          <a:ln w="25400">
            <a:gradFill>
              <a:gsLst>
                <a:gs pos="51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p>
            <a:pPr>
              <a:buSzPts val="3600"/>
            </a:pPr>
            <a:r>
              <a:rPr lang="en-US"/>
              <a:t>FUNYUN CONSUMPTION</a:t>
            </a:r>
            <a:endParaRPr/>
          </a:p>
        </p:txBody>
      </p:sp>
      <p:graphicFrame>
        <p:nvGraphicFramePr>
          <p:cNvPr id="5" name="Chart 4">
            <a:extLst>
              <a:ext uri="{FF2B5EF4-FFF2-40B4-BE49-F238E27FC236}">
                <a16:creationId xmlns:a16="http://schemas.microsoft.com/office/drawing/2014/main" id="{B481BE5B-2377-3267-1FB5-7DF272A8AC77}"/>
              </a:ext>
            </a:extLst>
          </p:cNvPr>
          <p:cNvGraphicFramePr/>
          <p:nvPr>
            <p:extLst>
              <p:ext uri="{D42A27DB-BD31-4B8C-83A1-F6EECF244321}">
                <p14:modId xmlns:p14="http://schemas.microsoft.com/office/powerpoint/2010/main" val="971213296"/>
              </p:ext>
            </p:extLst>
          </p:nvPr>
        </p:nvGraphicFramePr>
        <p:xfrm>
          <a:off x="1128890" y="1196622"/>
          <a:ext cx="5260622" cy="3397956"/>
        </p:xfrm>
        <a:graphic>
          <a:graphicData uri="http://schemas.openxmlformats.org/drawingml/2006/chart">
            <c:chart xmlns:c="http://schemas.openxmlformats.org/drawingml/2006/chart" xmlns:r="http://schemas.openxmlformats.org/officeDocument/2006/relationships" r:id="rId3"/>
          </a:graphicData>
        </a:graphic>
      </p:graphicFrame>
      <p:sp>
        <p:nvSpPr>
          <p:cNvPr id="18" name="Google Shape;540;p38">
            <a:extLst>
              <a:ext uri="{FF2B5EF4-FFF2-40B4-BE49-F238E27FC236}">
                <a16:creationId xmlns:a16="http://schemas.microsoft.com/office/drawing/2014/main" id="{07F0EB4C-C694-E8E7-E070-BE55DDFDE984}"/>
              </a:ext>
            </a:extLst>
          </p:cNvPr>
          <p:cNvSpPr txBox="1">
            <a:spLocks/>
          </p:cNvSpPr>
          <p:nvPr/>
        </p:nvSpPr>
        <p:spPr>
          <a:xfrm>
            <a:off x="6897511" y="1585383"/>
            <a:ext cx="1879600" cy="1310217"/>
          </a:xfrm>
          <a:prstGeom prst="rect">
            <a:avLst/>
          </a:prstGeom>
          <a:noFill/>
          <a:ln w="25400">
            <a:gradFill>
              <a:gsLst>
                <a:gs pos="51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buClr>
                <a:schemeClr val="accent6"/>
              </a:buClr>
              <a:buSzPts val="3600"/>
              <a:buFont typeface="Josefin Sans"/>
              <a:buNone/>
              <a:defRPr b="1">
                <a:solidFill>
                  <a:schemeClr val="tx1">
                    <a:lumMod val="60000"/>
                    <a:lumOff val="40000"/>
                  </a:schemeClr>
                </a:solidFill>
                <a:latin typeface="Josefin Sans"/>
                <a:ea typeface="Josefin Sans"/>
                <a:cs typeface="Josefin Sans"/>
              </a:defRPr>
            </a:lvl1pPr>
            <a:lvl2pPr algn="ctr">
              <a:buClr>
                <a:schemeClr val="accent6"/>
              </a:buClr>
              <a:buSzPts val="3600"/>
              <a:buFont typeface="Josefin Sans"/>
              <a:buNone/>
              <a:defRPr sz="3600" b="1">
                <a:solidFill>
                  <a:schemeClr val="accent6"/>
                </a:solidFill>
                <a:latin typeface="Josefin Sans"/>
                <a:ea typeface="Josefin Sans"/>
                <a:cs typeface="Josefin Sans"/>
              </a:defRPr>
            </a:lvl2pPr>
            <a:lvl3pPr algn="ctr">
              <a:buClr>
                <a:schemeClr val="accent6"/>
              </a:buClr>
              <a:buSzPts val="3600"/>
              <a:buFont typeface="Josefin Sans"/>
              <a:buNone/>
              <a:defRPr sz="3600" b="1">
                <a:solidFill>
                  <a:schemeClr val="accent6"/>
                </a:solidFill>
                <a:latin typeface="Josefin Sans"/>
                <a:ea typeface="Josefin Sans"/>
                <a:cs typeface="Josefin Sans"/>
              </a:defRPr>
            </a:lvl3pPr>
            <a:lvl4pPr algn="ctr">
              <a:buClr>
                <a:schemeClr val="accent6"/>
              </a:buClr>
              <a:buSzPts val="3600"/>
              <a:buFont typeface="Josefin Sans"/>
              <a:buNone/>
              <a:defRPr sz="3600" b="1">
                <a:solidFill>
                  <a:schemeClr val="accent6"/>
                </a:solidFill>
                <a:latin typeface="Josefin Sans"/>
                <a:ea typeface="Josefin Sans"/>
                <a:cs typeface="Josefin Sans"/>
              </a:defRPr>
            </a:lvl4pPr>
            <a:lvl5pPr algn="ctr">
              <a:buClr>
                <a:schemeClr val="accent6"/>
              </a:buClr>
              <a:buSzPts val="3600"/>
              <a:buFont typeface="Josefin Sans"/>
              <a:buNone/>
              <a:defRPr sz="3600" b="1">
                <a:solidFill>
                  <a:schemeClr val="accent6"/>
                </a:solidFill>
                <a:latin typeface="Josefin Sans"/>
                <a:ea typeface="Josefin Sans"/>
                <a:cs typeface="Josefin Sans"/>
              </a:defRPr>
            </a:lvl5pPr>
            <a:lvl6pPr algn="ctr">
              <a:buClr>
                <a:schemeClr val="accent6"/>
              </a:buClr>
              <a:buSzPts val="3600"/>
              <a:buFont typeface="Josefin Sans"/>
              <a:buNone/>
              <a:defRPr sz="3600" b="1">
                <a:solidFill>
                  <a:schemeClr val="accent6"/>
                </a:solidFill>
                <a:latin typeface="Josefin Sans"/>
                <a:ea typeface="Josefin Sans"/>
                <a:cs typeface="Josefin Sans"/>
              </a:defRPr>
            </a:lvl6pPr>
            <a:lvl7pPr algn="ctr">
              <a:buClr>
                <a:schemeClr val="accent6"/>
              </a:buClr>
              <a:buSzPts val="3600"/>
              <a:buFont typeface="Josefin Sans"/>
              <a:buNone/>
              <a:defRPr sz="3600" b="1">
                <a:solidFill>
                  <a:schemeClr val="accent6"/>
                </a:solidFill>
                <a:latin typeface="Josefin Sans"/>
                <a:ea typeface="Josefin Sans"/>
                <a:cs typeface="Josefin Sans"/>
              </a:defRPr>
            </a:lvl7pPr>
            <a:lvl8pPr algn="ctr">
              <a:buClr>
                <a:schemeClr val="accent6"/>
              </a:buClr>
              <a:buSzPts val="3600"/>
              <a:buFont typeface="Josefin Sans"/>
              <a:buNone/>
              <a:defRPr sz="3600" b="1">
                <a:solidFill>
                  <a:schemeClr val="accent6"/>
                </a:solidFill>
                <a:latin typeface="Josefin Sans"/>
                <a:ea typeface="Josefin Sans"/>
                <a:cs typeface="Josefin Sans"/>
              </a:defRPr>
            </a:lvl8pPr>
            <a:lvl9pPr algn="ctr">
              <a:buClr>
                <a:schemeClr val="accent6"/>
              </a:buClr>
              <a:buSzPts val="3600"/>
              <a:buFont typeface="Josefin Sans"/>
              <a:buNone/>
              <a:defRPr sz="3600" b="1">
                <a:solidFill>
                  <a:schemeClr val="accent6"/>
                </a:solidFill>
                <a:latin typeface="Josefin Sans"/>
                <a:ea typeface="Josefin Sans"/>
                <a:cs typeface="Josefin Sans"/>
              </a:defRPr>
            </a:lvl9pPr>
          </a:lstStyle>
          <a:p>
            <a:r>
              <a:rPr lang="en-US"/>
              <a:t>How many bags of Funyuns chips have you eaten in the last 30 days?</a:t>
            </a:r>
          </a:p>
        </p:txBody>
      </p:sp>
      <p:sp>
        <p:nvSpPr>
          <p:cNvPr id="2" name="TextBox 1">
            <a:extLst>
              <a:ext uri="{FF2B5EF4-FFF2-40B4-BE49-F238E27FC236}">
                <a16:creationId xmlns:a16="http://schemas.microsoft.com/office/drawing/2014/main" id="{3A29F3B9-72F6-EEC2-B365-C570B0066F32}"/>
              </a:ext>
            </a:extLst>
          </p:cNvPr>
          <p:cNvSpPr txBox="1"/>
          <p:nvPr/>
        </p:nvSpPr>
        <p:spPr>
          <a:xfrm>
            <a:off x="85396" y="4611412"/>
            <a:ext cx="62799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t>Published by Statista Research Department, &amp; 23, J. (2022, June 23). </a:t>
            </a:r>
            <a:r>
              <a:rPr lang="en-US" sz="900" i="1"/>
              <a:t>U.S.: Bags of </a:t>
            </a:r>
            <a:r>
              <a:rPr lang="en-US" sz="900" i="1" err="1"/>
              <a:t>funyuns</a:t>
            </a:r>
            <a:r>
              <a:rPr lang="en-US" sz="900" i="1"/>
              <a:t> corn / tortilla chips eaten in the U.S. 2020</a:t>
            </a:r>
            <a:r>
              <a:rPr lang="en-US" sz="900"/>
              <a:t>. Statista. Retrieved February 23, 2023, from </a:t>
            </a:r>
            <a:r>
              <a:rPr lang="en-US" sz="900">
                <a:hlinkClick r:id="rId4"/>
              </a:rPr>
              <a:t>https://www.statista.com/statistics/288740/bags-of-funyuns-corn-tortilla-chips-eaten-in-the-us/</a:t>
            </a:r>
            <a:r>
              <a:rPr lang="en-US" sz="900"/>
              <a:t> </a:t>
            </a:r>
          </a:p>
          <a:p>
            <a:pPr algn="l"/>
            <a:endParaRPr lang="en-US" sz="9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30"/>
                                        </p:tgtEl>
                                        <p:attrNameLst>
                                          <p:attrName>style.visibility</p:attrName>
                                        </p:attrNameLst>
                                      </p:cBhvr>
                                      <p:to>
                                        <p:strVal val="visible"/>
                                      </p:to>
                                    </p:set>
                                    <p:animEffect transition="in" filter="wipe(up)">
                                      <p:cBhvr>
                                        <p:cTn id="7" dur="500"/>
                                        <p:tgtEl>
                                          <p:spTgt spid="53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 grpId="0" animBg="1"/>
      <p:bldGraphic spid="5" grpId="0">
        <p:bldAsOne/>
      </p:bldGraphic>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3" name="Google Shape;543;p38"/>
          <p:cNvSpPr txBox="1"/>
          <p:nvPr/>
        </p:nvSpPr>
        <p:spPr>
          <a:xfrm flipH="1">
            <a:off x="3563508" y="2571750"/>
            <a:ext cx="1959900" cy="2113138"/>
          </a:xfrm>
          <a:prstGeom prst="rect">
            <a:avLst/>
          </a:prstGeom>
          <a:noFill/>
          <a:ln w="25400">
            <a:gradFill>
              <a:gsLst>
                <a:gs pos="50000">
                  <a:schemeClr val="accent6">
                    <a:lumMod val="40000"/>
                    <a:lumOff val="60000"/>
                  </a:schemeClr>
                </a:gs>
                <a:gs pos="0">
                  <a:schemeClr val="accent6">
                    <a:lumMod val="60000"/>
                    <a:lumOff val="40000"/>
                  </a:schemeClr>
                </a:gs>
                <a:gs pos="100000">
                  <a:schemeClr val="accent6">
                    <a:lumMod val="20000"/>
                    <a:lumOff val="80000"/>
                  </a:schemeClr>
                </a:gs>
              </a:gsLst>
              <a:lin ang="5400000" scaled="1"/>
            </a:gradFill>
          </a:ln>
        </p:spPr>
        <p:txBody>
          <a:bodyPr spcFirstLastPara="1" wrap="square" lIns="91425" tIns="91425" rIns="91425" bIns="91425" anchor="t" anchorCtr="0">
            <a:noAutofit/>
          </a:bodyPr>
          <a:lstStyle/>
          <a:p>
            <a:pPr marL="0" lvl="0" indent="0" algn="ctr" rtl="0">
              <a:spcBef>
                <a:spcPts val="0"/>
              </a:spcBef>
              <a:spcAft>
                <a:spcPts val="0"/>
              </a:spcAft>
              <a:buNone/>
            </a:pPr>
            <a:endParaRPr lang="en">
              <a:solidFill>
                <a:schemeClr val="accent2">
                  <a:lumMod val="75000"/>
                </a:schemeClr>
              </a:solidFill>
              <a:latin typeface="Open Sans"/>
              <a:ea typeface="Open Sans"/>
              <a:cs typeface="Open Sans"/>
              <a:sym typeface="Open Sans"/>
            </a:endParaRPr>
          </a:p>
          <a:p>
            <a:pPr marL="0" lvl="0" indent="0" algn="ctr" rtl="0">
              <a:spcBef>
                <a:spcPts val="0"/>
              </a:spcBef>
              <a:spcAft>
                <a:spcPts val="0"/>
              </a:spcAft>
              <a:buNone/>
            </a:pPr>
            <a:endParaRPr lang="en">
              <a:solidFill>
                <a:schemeClr val="accent2">
                  <a:lumMod val="75000"/>
                </a:schemeClr>
              </a:solidFill>
              <a:latin typeface="Open Sans"/>
              <a:ea typeface="Open Sans"/>
              <a:cs typeface="Open Sans"/>
              <a:sym typeface="Open Sans"/>
            </a:endParaRPr>
          </a:p>
          <a:p>
            <a:pPr marL="0" lvl="0" indent="0" algn="ctr" rtl="0">
              <a:spcBef>
                <a:spcPts val="0"/>
              </a:spcBef>
              <a:spcAft>
                <a:spcPts val="0"/>
              </a:spcAft>
              <a:buNone/>
            </a:pPr>
            <a:r>
              <a:rPr lang="en">
                <a:solidFill>
                  <a:schemeClr val="accent1"/>
                </a:solidFill>
                <a:latin typeface="Open Sans"/>
                <a:ea typeface="Open Sans"/>
                <a:cs typeface="Open Sans"/>
                <a:sym typeface="Open Sans"/>
              </a:rPr>
              <a:t>Of respondents said, they usually buy </a:t>
            </a:r>
            <a:r>
              <a:rPr lang="en" b="1">
                <a:solidFill>
                  <a:schemeClr val="accent1"/>
                </a:solidFill>
                <a:latin typeface="Open Sans"/>
                <a:ea typeface="Open Sans"/>
                <a:cs typeface="Open Sans"/>
                <a:sym typeface="Open Sans"/>
              </a:rPr>
              <a:t>small single serve </a:t>
            </a:r>
            <a:r>
              <a:rPr lang="en">
                <a:solidFill>
                  <a:schemeClr val="accent1"/>
                </a:solidFill>
                <a:latin typeface="Open Sans"/>
                <a:ea typeface="Open Sans"/>
                <a:cs typeface="Open Sans"/>
                <a:sym typeface="Open Sans"/>
              </a:rPr>
              <a:t>bags of chips</a:t>
            </a:r>
            <a:endParaRPr>
              <a:solidFill>
                <a:schemeClr val="accent1"/>
              </a:solidFill>
              <a:latin typeface="Open Sans"/>
              <a:ea typeface="Open Sans"/>
              <a:cs typeface="Open Sans"/>
              <a:sym typeface="Open Sans"/>
            </a:endParaRPr>
          </a:p>
        </p:txBody>
      </p:sp>
      <p:sp>
        <p:nvSpPr>
          <p:cNvPr id="14" name="Google Shape;1103;p59">
            <a:extLst>
              <a:ext uri="{FF2B5EF4-FFF2-40B4-BE49-F238E27FC236}">
                <a16:creationId xmlns:a16="http://schemas.microsoft.com/office/drawing/2014/main" id="{12D83F37-3F36-EF25-FCF7-627CF04501BF}"/>
              </a:ext>
            </a:extLst>
          </p:cNvPr>
          <p:cNvSpPr/>
          <p:nvPr/>
        </p:nvSpPr>
        <p:spPr>
          <a:xfrm rot="16200000">
            <a:off x="314837" y="4064017"/>
            <a:ext cx="1316725" cy="2533700"/>
          </a:xfrm>
          <a:custGeom>
            <a:avLst/>
            <a:gdLst/>
            <a:ahLst/>
            <a:cxnLst/>
            <a:rect l="l" t="t" r="r" b="b"/>
            <a:pathLst>
              <a:path w="52669" h="101348" extrusionOk="0">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03;p59">
            <a:extLst>
              <a:ext uri="{FF2B5EF4-FFF2-40B4-BE49-F238E27FC236}">
                <a16:creationId xmlns:a16="http://schemas.microsoft.com/office/drawing/2014/main" id="{3843A7AF-3634-A8C2-6226-A220EF46B0D1}"/>
              </a:ext>
            </a:extLst>
          </p:cNvPr>
          <p:cNvSpPr/>
          <p:nvPr/>
        </p:nvSpPr>
        <p:spPr>
          <a:xfrm rot="19481009">
            <a:off x="-880927" y="2663917"/>
            <a:ext cx="1316725" cy="2533700"/>
          </a:xfrm>
          <a:custGeom>
            <a:avLst/>
            <a:gdLst/>
            <a:ahLst/>
            <a:cxnLst/>
            <a:rect l="l" t="t" r="r" b="b"/>
            <a:pathLst>
              <a:path w="52669" h="101348" extrusionOk="0">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txBox="1"/>
          <p:nvPr/>
        </p:nvSpPr>
        <p:spPr>
          <a:xfrm flipH="1">
            <a:off x="6612533" y="2571749"/>
            <a:ext cx="1959900" cy="2113139"/>
          </a:xfrm>
          <a:prstGeom prst="rect">
            <a:avLst/>
          </a:prstGeom>
          <a:noFill/>
          <a:ln w="25400">
            <a:gradFill>
              <a:gsLst>
                <a:gs pos="0">
                  <a:schemeClr val="accent6">
                    <a:lumMod val="20000"/>
                    <a:lumOff val="80000"/>
                  </a:schemeClr>
                </a:gs>
                <a:gs pos="50000">
                  <a:schemeClr val="accent6">
                    <a:lumMod val="40000"/>
                    <a:lumOff val="6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p>
            <a:pPr marL="0" lvl="0" indent="0" algn="ctr" rtl="0">
              <a:spcBef>
                <a:spcPts val="0"/>
              </a:spcBef>
              <a:spcAft>
                <a:spcPts val="0"/>
              </a:spcAft>
              <a:buNone/>
            </a:pPr>
            <a:endParaRPr lang="en-US">
              <a:solidFill>
                <a:schemeClr val="accent1"/>
              </a:solidFill>
              <a:latin typeface="Open Sans"/>
              <a:ea typeface="Open Sans"/>
              <a:cs typeface="Open Sans"/>
              <a:sym typeface="Open Sans"/>
            </a:endParaRPr>
          </a:p>
          <a:p>
            <a:pPr marL="0" lvl="0" indent="0" algn="ctr" rtl="0">
              <a:spcBef>
                <a:spcPts val="0"/>
              </a:spcBef>
              <a:spcAft>
                <a:spcPts val="0"/>
              </a:spcAft>
              <a:buNone/>
            </a:pPr>
            <a:endParaRPr lang="en-US">
              <a:solidFill>
                <a:schemeClr val="accent1"/>
              </a:solidFill>
              <a:latin typeface="Open Sans"/>
              <a:ea typeface="Open Sans"/>
              <a:cs typeface="Open Sans"/>
              <a:sym typeface="Open Sans"/>
            </a:endParaRPr>
          </a:p>
          <a:p>
            <a:pPr marL="0" lvl="0" indent="0" algn="ctr" rtl="0">
              <a:spcBef>
                <a:spcPts val="0"/>
              </a:spcBef>
              <a:spcAft>
                <a:spcPts val="0"/>
              </a:spcAft>
              <a:buNone/>
            </a:pPr>
            <a:r>
              <a:rPr lang="en-US">
                <a:solidFill>
                  <a:schemeClr val="accent1"/>
                </a:solidFill>
                <a:latin typeface="Open Sans"/>
                <a:ea typeface="Open Sans"/>
                <a:cs typeface="Open Sans"/>
                <a:sym typeface="Open Sans"/>
              </a:rPr>
              <a:t>O</a:t>
            </a:r>
            <a:r>
              <a:rPr lang="en">
                <a:solidFill>
                  <a:schemeClr val="accent1"/>
                </a:solidFill>
                <a:latin typeface="Open Sans"/>
                <a:ea typeface="Open Sans"/>
                <a:cs typeface="Open Sans"/>
                <a:sym typeface="Open Sans"/>
              </a:rPr>
              <a:t>f respondents said, they like the </a:t>
            </a:r>
            <a:r>
              <a:rPr lang="en" b="1">
                <a:solidFill>
                  <a:schemeClr val="accent1"/>
                </a:solidFill>
                <a:latin typeface="Open Sans"/>
                <a:ea typeface="Open Sans"/>
                <a:cs typeface="Open Sans"/>
                <a:sym typeface="Open Sans"/>
              </a:rPr>
              <a:t>texture </a:t>
            </a:r>
            <a:r>
              <a:rPr lang="en">
                <a:solidFill>
                  <a:schemeClr val="accent1"/>
                </a:solidFill>
                <a:latin typeface="Open Sans"/>
                <a:ea typeface="Open Sans"/>
                <a:cs typeface="Open Sans"/>
                <a:sym typeface="Open Sans"/>
              </a:rPr>
              <a:t>of Funyuns.</a:t>
            </a:r>
          </a:p>
          <a:p>
            <a:pPr marL="0" lvl="0" indent="0" algn="ctr" rtl="0">
              <a:spcBef>
                <a:spcPts val="0"/>
              </a:spcBef>
              <a:spcAft>
                <a:spcPts val="0"/>
              </a:spcAft>
              <a:buNone/>
            </a:pPr>
            <a:endParaRPr lang="en">
              <a:solidFill>
                <a:schemeClr val="accent1"/>
              </a:solidFill>
              <a:latin typeface="Open Sans"/>
              <a:ea typeface="Open Sans"/>
              <a:cs typeface="Open Sans"/>
              <a:sym typeface="Open Sans"/>
            </a:endParaRPr>
          </a:p>
          <a:p>
            <a:pPr algn="ctr"/>
            <a:r>
              <a:rPr lang="en-US">
                <a:solidFill>
                  <a:schemeClr val="accent1"/>
                </a:solidFill>
                <a:latin typeface="Open Sans"/>
                <a:ea typeface="Open Sans"/>
                <a:cs typeface="Open Sans"/>
                <a:sym typeface="Open Sans"/>
              </a:rPr>
              <a:t>A very </a:t>
            </a:r>
            <a:r>
              <a:rPr lang="en-US" b="1">
                <a:solidFill>
                  <a:schemeClr val="accent1"/>
                </a:solidFill>
                <a:latin typeface="Open Sans"/>
                <a:ea typeface="Open Sans"/>
                <a:cs typeface="Open Sans"/>
                <a:sym typeface="Open Sans"/>
              </a:rPr>
              <a:t>similar</a:t>
            </a:r>
            <a:r>
              <a:rPr lang="en-US">
                <a:solidFill>
                  <a:schemeClr val="accent1"/>
                </a:solidFill>
                <a:latin typeface="Open Sans"/>
                <a:ea typeface="Open Sans"/>
                <a:cs typeface="Open Sans"/>
                <a:sym typeface="Open Sans"/>
              </a:rPr>
              <a:t> texture to Burger Rings</a:t>
            </a:r>
          </a:p>
          <a:p>
            <a:pPr marL="0" lvl="0" indent="0" algn="ctr" rtl="0">
              <a:spcBef>
                <a:spcPts val="0"/>
              </a:spcBef>
              <a:spcAft>
                <a:spcPts val="0"/>
              </a:spcAft>
              <a:buNone/>
            </a:pPr>
            <a:r>
              <a:rPr lang="en">
                <a:solidFill>
                  <a:schemeClr val="accent1"/>
                </a:solidFill>
                <a:latin typeface="Open Sans"/>
                <a:ea typeface="Open Sans"/>
                <a:cs typeface="Open Sans"/>
                <a:sym typeface="Open Sans"/>
              </a:rPr>
              <a:t> </a:t>
            </a:r>
            <a:endParaRPr>
              <a:solidFill>
                <a:schemeClr val="accent1"/>
              </a:solidFill>
              <a:latin typeface="Open Sans"/>
              <a:ea typeface="Open Sans"/>
              <a:cs typeface="Open Sans"/>
              <a:sym typeface="Open Sans"/>
            </a:endParaRPr>
          </a:p>
        </p:txBody>
      </p:sp>
      <p:sp>
        <p:nvSpPr>
          <p:cNvPr id="546" name="Google Shape;546;p38"/>
          <p:cNvSpPr txBox="1"/>
          <p:nvPr/>
        </p:nvSpPr>
        <p:spPr>
          <a:xfrm flipH="1">
            <a:off x="629851" y="2527289"/>
            <a:ext cx="1959900" cy="2113138"/>
          </a:xfrm>
          <a:prstGeom prst="rect">
            <a:avLst/>
          </a:prstGeom>
          <a:noFill/>
          <a:ln w="25400">
            <a:gradFill>
              <a:gsLst>
                <a:gs pos="50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p>
            <a:pPr lvl="0" algn="ctr" rtl="0">
              <a:spcBef>
                <a:spcPts val="0"/>
              </a:spcBef>
              <a:spcAft>
                <a:spcPts val="0"/>
              </a:spcAft>
            </a:pPr>
            <a:endParaRPr lang="en-US">
              <a:solidFill>
                <a:schemeClr val="accent2">
                  <a:lumMod val="50000"/>
                </a:schemeClr>
              </a:solidFill>
              <a:latin typeface="Open Sans"/>
              <a:ea typeface="Open Sans"/>
              <a:cs typeface="Open Sans"/>
              <a:sym typeface="Open Sans"/>
            </a:endParaRPr>
          </a:p>
          <a:p>
            <a:pPr lvl="0" algn="ctr" rtl="0">
              <a:spcBef>
                <a:spcPts val="0"/>
              </a:spcBef>
              <a:spcAft>
                <a:spcPts val="0"/>
              </a:spcAft>
            </a:pPr>
            <a:endParaRPr lang="en-US">
              <a:solidFill>
                <a:schemeClr val="accent2">
                  <a:lumMod val="50000"/>
                </a:schemeClr>
              </a:solidFill>
              <a:latin typeface="Open Sans"/>
              <a:ea typeface="Open Sans"/>
              <a:cs typeface="Open Sans"/>
              <a:sym typeface="Open Sans"/>
            </a:endParaRPr>
          </a:p>
          <a:p>
            <a:pPr lvl="0" algn="ctr" rtl="0">
              <a:spcBef>
                <a:spcPts val="0"/>
              </a:spcBef>
              <a:spcAft>
                <a:spcPts val="0"/>
              </a:spcAft>
            </a:pPr>
            <a:r>
              <a:rPr lang="en-US">
                <a:solidFill>
                  <a:schemeClr val="accent1"/>
                </a:solidFill>
                <a:latin typeface="Open Sans"/>
                <a:ea typeface="Open Sans"/>
                <a:cs typeface="Open Sans"/>
                <a:sym typeface="Open Sans"/>
              </a:rPr>
              <a:t>O</a:t>
            </a:r>
            <a:r>
              <a:rPr lang="en">
                <a:solidFill>
                  <a:schemeClr val="accent1"/>
                </a:solidFill>
                <a:latin typeface="Open Sans"/>
                <a:ea typeface="Open Sans"/>
                <a:cs typeface="Open Sans"/>
                <a:sym typeface="Open Sans"/>
              </a:rPr>
              <a:t>f respondents, said they </a:t>
            </a:r>
            <a:r>
              <a:rPr lang="en" b="1">
                <a:solidFill>
                  <a:schemeClr val="accent1"/>
                </a:solidFill>
                <a:latin typeface="Open Sans"/>
                <a:ea typeface="Open Sans"/>
                <a:cs typeface="Open Sans"/>
                <a:sym typeface="Open Sans"/>
              </a:rPr>
              <a:t>would be interested</a:t>
            </a:r>
            <a:r>
              <a:rPr lang="en">
                <a:solidFill>
                  <a:schemeClr val="accent1"/>
                </a:solidFill>
                <a:latin typeface="Open Sans"/>
                <a:ea typeface="Open Sans"/>
                <a:cs typeface="Open Sans"/>
                <a:sym typeface="Open Sans"/>
              </a:rPr>
              <a:t> in trying Burger Rings</a:t>
            </a:r>
            <a:endParaRPr>
              <a:solidFill>
                <a:schemeClr val="accent1"/>
              </a:solidFill>
              <a:latin typeface="Open Sans"/>
              <a:ea typeface="Open Sans"/>
              <a:cs typeface="Open Sans"/>
              <a:sym typeface="Open Sans"/>
            </a:endParaRPr>
          </a:p>
        </p:txBody>
      </p:sp>
      <p:sp>
        <p:nvSpPr>
          <p:cNvPr id="10" name="Google Shape;730;p46">
            <a:extLst>
              <a:ext uri="{FF2B5EF4-FFF2-40B4-BE49-F238E27FC236}">
                <a16:creationId xmlns:a16="http://schemas.microsoft.com/office/drawing/2014/main" id="{9FA191BF-EEA5-99CE-12D9-7F9A739E4A0E}"/>
              </a:ext>
            </a:extLst>
          </p:cNvPr>
          <p:cNvSpPr/>
          <p:nvPr/>
        </p:nvSpPr>
        <p:spPr>
          <a:xfrm>
            <a:off x="6913069" y="1726626"/>
            <a:ext cx="1358829" cy="1236821"/>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endParaRPr/>
          </a:p>
        </p:txBody>
      </p:sp>
      <p:sp>
        <p:nvSpPr>
          <p:cNvPr id="7" name="Google Shape;730;p46">
            <a:extLst>
              <a:ext uri="{FF2B5EF4-FFF2-40B4-BE49-F238E27FC236}">
                <a16:creationId xmlns:a16="http://schemas.microsoft.com/office/drawing/2014/main" id="{E640DE36-45CC-5D04-B856-7B4D71E1B8B7}"/>
              </a:ext>
            </a:extLst>
          </p:cNvPr>
          <p:cNvSpPr/>
          <p:nvPr/>
        </p:nvSpPr>
        <p:spPr>
          <a:xfrm>
            <a:off x="3892585" y="1726627"/>
            <a:ext cx="1358829" cy="1236821"/>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30;p46">
            <a:extLst>
              <a:ext uri="{FF2B5EF4-FFF2-40B4-BE49-F238E27FC236}">
                <a16:creationId xmlns:a16="http://schemas.microsoft.com/office/drawing/2014/main" id="{44DA201A-0702-A576-753A-BA316BB8ED07}"/>
              </a:ext>
            </a:extLst>
          </p:cNvPr>
          <p:cNvSpPr/>
          <p:nvPr/>
        </p:nvSpPr>
        <p:spPr>
          <a:xfrm>
            <a:off x="929187" y="1715337"/>
            <a:ext cx="1358829" cy="1236821"/>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8"/>
          <p:cNvSpPr txBox="1">
            <a:spLocks noGrp="1"/>
          </p:cNvSpPr>
          <p:nvPr>
            <p:ph type="title"/>
          </p:nvPr>
        </p:nvSpPr>
        <p:spPr>
          <a:xfrm>
            <a:off x="524449" y="301113"/>
            <a:ext cx="5168250" cy="572700"/>
          </a:xfrm>
          <a:prstGeom prst="rect">
            <a:avLst/>
          </a:prstGeom>
          <a:ln w="25400">
            <a:gradFill>
              <a:gsLst>
                <a:gs pos="50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p>
            <a:pPr marL="0" lvl="0" indent="0" algn="ctr" rtl="0">
              <a:spcBef>
                <a:spcPts val="0"/>
              </a:spcBef>
              <a:spcAft>
                <a:spcPts val="0"/>
              </a:spcAft>
              <a:buNone/>
            </a:pPr>
            <a:r>
              <a:rPr lang="en"/>
              <a:t>PRIMARY RESEARCH</a:t>
            </a:r>
            <a:endParaRPr/>
          </a:p>
        </p:txBody>
      </p:sp>
      <p:sp>
        <p:nvSpPr>
          <p:cNvPr id="541" name="Google Shape;541;p38"/>
          <p:cNvSpPr txBox="1"/>
          <p:nvPr/>
        </p:nvSpPr>
        <p:spPr>
          <a:xfrm flipH="1">
            <a:off x="2128624" y="1224925"/>
            <a:ext cx="1959900" cy="35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00" b="1">
              <a:solidFill>
                <a:schemeClr val="accent4"/>
              </a:solidFill>
              <a:latin typeface="Josefin Sans"/>
              <a:ea typeface="Josefin Sans"/>
              <a:cs typeface="Josefin Sans"/>
              <a:sym typeface="Josefin Sans"/>
            </a:endParaRPr>
          </a:p>
        </p:txBody>
      </p:sp>
      <p:sp>
        <p:nvSpPr>
          <p:cNvPr id="552" name="Google Shape;552;p38"/>
          <p:cNvSpPr txBox="1"/>
          <p:nvPr/>
        </p:nvSpPr>
        <p:spPr>
          <a:xfrm flipH="1">
            <a:off x="878031" y="1979192"/>
            <a:ext cx="1473000" cy="72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chemeClr val="accent6">
                    <a:lumMod val="60000"/>
                    <a:lumOff val="40000"/>
                  </a:schemeClr>
                </a:solidFill>
                <a:latin typeface="Josefin Sans"/>
                <a:ea typeface="Josefin Sans"/>
                <a:cs typeface="Josefin Sans"/>
                <a:sym typeface="Josefin Sans"/>
              </a:rPr>
              <a:t>75%</a:t>
            </a:r>
            <a:endParaRPr sz="4000" b="1">
              <a:solidFill>
                <a:schemeClr val="accent6">
                  <a:lumMod val="60000"/>
                  <a:lumOff val="40000"/>
                </a:schemeClr>
              </a:solidFill>
              <a:latin typeface="Josefin Sans"/>
              <a:ea typeface="Josefin Sans"/>
              <a:cs typeface="Josefin Sans"/>
              <a:sym typeface="Josefin Sans"/>
            </a:endParaRPr>
          </a:p>
        </p:txBody>
      </p:sp>
      <p:sp>
        <p:nvSpPr>
          <p:cNvPr id="553" name="Google Shape;553;p38"/>
          <p:cNvSpPr txBox="1"/>
          <p:nvPr/>
        </p:nvSpPr>
        <p:spPr>
          <a:xfrm flipH="1">
            <a:off x="3835499" y="1994117"/>
            <a:ext cx="1473000" cy="72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chemeClr val="accent6">
                    <a:lumMod val="20000"/>
                    <a:lumOff val="80000"/>
                  </a:schemeClr>
                </a:solidFill>
                <a:latin typeface="Josefin Sans"/>
                <a:ea typeface="Josefin Sans"/>
                <a:cs typeface="Josefin Sans"/>
                <a:sym typeface="Josefin Sans"/>
              </a:rPr>
              <a:t>35%</a:t>
            </a:r>
            <a:endParaRPr sz="4000" b="1">
              <a:solidFill>
                <a:schemeClr val="accent6">
                  <a:lumMod val="20000"/>
                  <a:lumOff val="80000"/>
                </a:schemeClr>
              </a:solidFill>
              <a:latin typeface="Josefin Sans"/>
              <a:ea typeface="Josefin Sans"/>
              <a:cs typeface="Josefin Sans"/>
              <a:sym typeface="Josefin Sans"/>
            </a:endParaRPr>
          </a:p>
        </p:txBody>
      </p:sp>
      <p:sp>
        <p:nvSpPr>
          <p:cNvPr id="554" name="Google Shape;554;p38"/>
          <p:cNvSpPr txBox="1"/>
          <p:nvPr/>
        </p:nvSpPr>
        <p:spPr>
          <a:xfrm flipH="1">
            <a:off x="6855983" y="1994117"/>
            <a:ext cx="1473000" cy="72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chemeClr val="accent6">
                    <a:lumMod val="60000"/>
                    <a:lumOff val="40000"/>
                  </a:schemeClr>
                </a:solidFill>
                <a:latin typeface="Josefin Sans"/>
                <a:sym typeface="Josefin Sans"/>
              </a:rPr>
              <a:t>70</a:t>
            </a:r>
            <a:r>
              <a:rPr lang="en" sz="4000" b="1">
                <a:solidFill>
                  <a:schemeClr val="accent6">
                    <a:lumMod val="60000"/>
                    <a:lumOff val="40000"/>
                  </a:schemeClr>
                </a:solidFill>
                <a:latin typeface="Josefin Sans"/>
                <a:ea typeface="Josefin Sans"/>
                <a:cs typeface="Josefin Sans"/>
                <a:sym typeface="Josefin Sans"/>
              </a:rPr>
              <a:t>%</a:t>
            </a:r>
            <a:endParaRPr sz="4000" b="1">
              <a:solidFill>
                <a:schemeClr val="accent6">
                  <a:lumMod val="60000"/>
                  <a:lumOff val="40000"/>
                </a:schemeClr>
              </a:solidFill>
              <a:latin typeface="Josefin Sans"/>
              <a:ea typeface="Josefin Sans"/>
              <a:cs typeface="Josefin Sans"/>
              <a:sym typeface="Josefin Sans"/>
            </a:endParaRPr>
          </a:p>
        </p:txBody>
      </p:sp>
      <p:sp>
        <p:nvSpPr>
          <p:cNvPr id="11" name="Google Shape;1098;p59">
            <a:extLst>
              <a:ext uri="{FF2B5EF4-FFF2-40B4-BE49-F238E27FC236}">
                <a16:creationId xmlns:a16="http://schemas.microsoft.com/office/drawing/2014/main" id="{C6428BB2-41CA-261F-5E40-C7A2B3BA4D6E}"/>
              </a:ext>
            </a:extLst>
          </p:cNvPr>
          <p:cNvSpPr/>
          <p:nvPr/>
        </p:nvSpPr>
        <p:spPr>
          <a:xfrm>
            <a:off x="-1064236" y="3975616"/>
            <a:ext cx="2450531" cy="1610175"/>
          </a:xfrm>
          <a:custGeom>
            <a:avLst/>
            <a:gdLst/>
            <a:ahLst/>
            <a:cxnLst/>
            <a:rect l="l" t="t" r="r" b="b"/>
            <a:pathLst>
              <a:path w="103529" h="68026" extrusionOk="0">
                <a:moveTo>
                  <a:pt x="15325" y="9145"/>
                </a:moveTo>
                <a:lnTo>
                  <a:pt x="15325" y="10453"/>
                </a:lnTo>
                <a:cubicBezTo>
                  <a:pt x="15325" y="10168"/>
                  <a:pt x="15334" y="9889"/>
                  <a:pt x="15352" y="9616"/>
                </a:cubicBezTo>
                <a:lnTo>
                  <a:pt x="15352" y="9616"/>
                </a:lnTo>
                <a:cubicBezTo>
                  <a:pt x="15344" y="9459"/>
                  <a:pt x="15335" y="9301"/>
                  <a:pt x="15325" y="9145"/>
                </a:cubicBezTo>
                <a:close/>
                <a:moveTo>
                  <a:pt x="25933" y="1"/>
                </a:moveTo>
                <a:cubicBezTo>
                  <a:pt x="20655" y="1"/>
                  <a:pt x="15752" y="3338"/>
                  <a:pt x="15352" y="9616"/>
                </a:cubicBezTo>
                <a:lnTo>
                  <a:pt x="15352" y="9616"/>
                </a:lnTo>
                <a:cubicBezTo>
                  <a:pt x="16370" y="30287"/>
                  <a:pt x="1" y="55899"/>
                  <a:pt x="30238" y="62980"/>
                </a:cubicBezTo>
                <a:cubicBezTo>
                  <a:pt x="39958" y="65087"/>
                  <a:pt x="55725" y="68025"/>
                  <a:pt x="69660" y="68025"/>
                </a:cubicBezTo>
                <a:cubicBezTo>
                  <a:pt x="77121" y="68025"/>
                  <a:pt x="84057" y="67183"/>
                  <a:pt x="89258" y="64918"/>
                </a:cubicBezTo>
                <a:cubicBezTo>
                  <a:pt x="97689" y="61684"/>
                  <a:pt x="103528" y="52598"/>
                  <a:pt x="98986" y="42870"/>
                </a:cubicBezTo>
                <a:cubicBezTo>
                  <a:pt x="96753" y="38405"/>
                  <a:pt x="94734" y="37161"/>
                  <a:pt x="92433" y="37161"/>
                </a:cubicBezTo>
                <a:cubicBezTo>
                  <a:pt x="89538" y="37161"/>
                  <a:pt x="86196" y="39129"/>
                  <a:pt x="81420" y="39129"/>
                </a:cubicBezTo>
                <a:cubicBezTo>
                  <a:pt x="81174" y="39129"/>
                  <a:pt x="80925" y="39124"/>
                  <a:pt x="80672" y="39113"/>
                </a:cubicBezTo>
                <a:cubicBezTo>
                  <a:pt x="68423" y="38601"/>
                  <a:pt x="73691" y="32501"/>
                  <a:pt x="67852" y="25365"/>
                </a:cubicBezTo>
                <a:cubicBezTo>
                  <a:pt x="65767" y="22577"/>
                  <a:pt x="63263" y="21867"/>
                  <a:pt x="60522" y="21867"/>
                </a:cubicBezTo>
                <a:cubicBezTo>
                  <a:pt x="57678" y="21867"/>
                  <a:pt x="54577" y="22632"/>
                  <a:pt x="51420" y="22632"/>
                </a:cubicBezTo>
                <a:cubicBezTo>
                  <a:pt x="49120" y="22632"/>
                  <a:pt x="46790" y="22226"/>
                  <a:pt x="44508" y="20823"/>
                </a:cubicBezTo>
                <a:cubicBezTo>
                  <a:pt x="37373" y="16292"/>
                  <a:pt x="39965" y="6552"/>
                  <a:pt x="32842" y="2021"/>
                </a:cubicBezTo>
                <a:cubicBezTo>
                  <a:pt x="30708" y="662"/>
                  <a:pt x="28283" y="1"/>
                  <a:pt x="259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99;p59">
            <a:extLst>
              <a:ext uri="{FF2B5EF4-FFF2-40B4-BE49-F238E27FC236}">
                <a16:creationId xmlns:a16="http://schemas.microsoft.com/office/drawing/2014/main" id="{014FFFB1-712C-12CE-842B-4719ECABBD5C}"/>
              </a:ext>
            </a:extLst>
          </p:cNvPr>
          <p:cNvSpPr/>
          <p:nvPr/>
        </p:nvSpPr>
        <p:spPr>
          <a:xfrm rot="10800000">
            <a:off x="-752864" y="4233276"/>
            <a:ext cx="1903789" cy="1328627"/>
          </a:xfrm>
          <a:custGeom>
            <a:avLst/>
            <a:gdLst/>
            <a:ahLst/>
            <a:cxnLst/>
            <a:rect l="l" t="t" r="r" b="b"/>
            <a:pathLst>
              <a:path w="92518" h="64567" extrusionOk="0">
                <a:moveTo>
                  <a:pt x="54320" y="0"/>
                </a:moveTo>
                <a:cubicBezTo>
                  <a:pt x="39902" y="0"/>
                  <a:pt x="22075" y="3338"/>
                  <a:pt x="11355" y="11067"/>
                </a:cubicBezTo>
                <a:cubicBezTo>
                  <a:pt x="4541" y="15253"/>
                  <a:pt x="521" y="17334"/>
                  <a:pt x="224" y="25373"/>
                </a:cubicBezTo>
                <a:cubicBezTo>
                  <a:pt x="0" y="34543"/>
                  <a:pt x="5908" y="37467"/>
                  <a:pt x="12899" y="37467"/>
                </a:cubicBezTo>
                <a:cubicBezTo>
                  <a:pt x="15201" y="37467"/>
                  <a:pt x="17620" y="37150"/>
                  <a:pt x="19977" y="36635"/>
                </a:cubicBezTo>
                <a:cubicBezTo>
                  <a:pt x="23430" y="35867"/>
                  <a:pt x="29606" y="33367"/>
                  <a:pt x="34672" y="33367"/>
                </a:cubicBezTo>
                <a:cubicBezTo>
                  <a:pt x="37457" y="33367"/>
                  <a:pt x="39906" y="34123"/>
                  <a:pt x="41382" y="36337"/>
                </a:cubicBezTo>
                <a:cubicBezTo>
                  <a:pt x="43761" y="40202"/>
                  <a:pt x="40193" y="43770"/>
                  <a:pt x="39301" y="47635"/>
                </a:cubicBezTo>
                <a:cubicBezTo>
                  <a:pt x="38409" y="51797"/>
                  <a:pt x="39051" y="56506"/>
                  <a:pt x="43166" y="58040"/>
                </a:cubicBezTo>
                <a:cubicBezTo>
                  <a:pt x="44436" y="58514"/>
                  <a:pt x="45554" y="58715"/>
                  <a:pt x="46562" y="58715"/>
                </a:cubicBezTo>
                <a:cubicBezTo>
                  <a:pt x="52115" y="58715"/>
                  <a:pt x="54325" y="52598"/>
                  <a:pt x="60112" y="52094"/>
                </a:cubicBezTo>
                <a:cubicBezTo>
                  <a:pt x="60299" y="52085"/>
                  <a:pt x="60479" y="52081"/>
                  <a:pt x="60653" y="52081"/>
                </a:cubicBezTo>
                <a:cubicBezTo>
                  <a:pt x="66270" y="52081"/>
                  <a:pt x="64940" y="56661"/>
                  <a:pt x="67247" y="60121"/>
                </a:cubicBezTo>
                <a:cubicBezTo>
                  <a:pt x="69103" y="63157"/>
                  <a:pt x="72393" y="64567"/>
                  <a:pt x="75761" y="64567"/>
                </a:cubicBezTo>
                <a:cubicBezTo>
                  <a:pt x="78331" y="64567"/>
                  <a:pt x="80946" y="63746"/>
                  <a:pt x="83004" y="62203"/>
                </a:cubicBezTo>
                <a:cubicBezTo>
                  <a:pt x="92518" y="55067"/>
                  <a:pt x="90437" y="32770"/>
                  <a:pt x="88058" y="22662"/>
                </a:cubicBezTo>
                <a:cubicBezTo>
                  <a:pt x="85085" y="10175"/>
                  <a:pt x="74680" y="1850"/>
                  <a:pt x="62193" y="364"/>
                </a:cubicBezTo>
                <a:cubicBezTo>
                  <a:pt x="59745" y="124"/>
                  <a:pt x="57096" y="0"/>
                  <a:pt x="54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540;p38">
            <a:extLst>
              <a:ext uri="{FF2B5EF4-FFF2-40B4-BE49-F238E27FC236}">
                <a16:creationId xmlns:a16="http://schemas.microsoft.com/office/drawing/2014/main" id="{441CA3DB-67CA-DF3C-05B2-54C91A0B8EC3}"/>
              </a:ext>
            </a:extLst>
          </p:cNvPr>
          <p:cNvSpPr txBox="1">
            <a:spLocks noGrp="1"/>
          </p:cNvSpPr>
          <p:nvPr>
            <p:ph type="title"/>
          </p:nvPr>
        </p:nvSpPr>
        <p:spPr>
          <a:xfrm>
            <a:off x="1608601" y="989425"/>
            <a:ext cx="5168250" cy="592500"/>
          </a:xfrm>
          <a:prstGeom prst="rect">
            <a:avLst/>
          </a:prstGeom>
          <a:ln w="25400">
            <a:gradFill>
              <a:gsLst>
                <a:gs pos="51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p>
            <a:pPr marL="0" lvl="0" indent="0" algn="ctr" rtl="0">
              <a:spcBef>
                <a:spcPts val="0"/>
              </a:spcBef>
              <a:spcAft>
                <a:spcPts val="0"/>
              </a:spcAft>
              <a:buNone/>
            </a:pPr>
            <a:r>
              <a:rPr lang="en-US" sz="1400" b="0"/>
              <a:t>From a google form survey we sent out to college students around the country. It resulted in 91 responses.</a:t>
            </a:r>
            <a:endParaRPr sz="1400" b="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40"/>
                                        </p:tgtEl>
                                        <p:attrNameLst>
                                          <p:attrName>style.visibility</p:attrName>
                                        </p:attrNameLst>
                                      </p:cBhvr>
                                      <p:to>
                                        <p:strVal val="visible"/>
                                      </p:to>
                                    </p:set>
                                    <p:animEffect transition="in" filter="wipe(up)">
                                      <p:cBhvr>
                                        <p:cTn id="7" dur="500"/>
                                        <p:tgtEl>
                                          <p:spTgt spid="54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52"/>
                                        </p:tgtEl>
                                        <p:attrNameLst>
                                          <p:attrName>style.visibility</p:attrName>
                                        </p:attrNameLst>
                                      </p:cBhvr>
                                      <p:to>
                                        <p:strVal val="visible"/>
                                      </p:to>
                                    </p:set>
                                    <p:animEffect transition="in" filter="wipe(down)">
                                      <p:cBhvr>
                                        <p:cTn id="19" dur="500"/>
                                        <p:tgtEl>
                                          <p:spTgt spid="552"/>
                                        </p:tgtEl>
                                      </p:cBhvr>
                                    </p:animEffect>
                                  </p:childTnLst>
                                </p:cTn>
                              </p:par>
                            </p:childTnLst>
                          </p:cTn>
                        </p:par>
                        <p:par>
                          <p:cTn id="20" fill="hold">
                            <p:stCondLst>
                              <p:cond delay="500"/>
                            </p:stCondLst>
                            <p:childTnLst>
                              <p:par>
                                <p:cTn id="21" presetID="20" presetClass="entr" presetSubtype="0" fill="hold" grpId="0" nodeType="afterEffect">
                                  <p:stCondLst>
                                    <p:cond delay="0"/>
                                  </p:stCondLst>
                                  <p:childTnLst>
                                    <p:set>
                                      <p:cBhvr>
                                        <p:cTn id="22" dur="1" fill="hold">
                                          <p:stCondLst>
                                            <p:cond delay="0"/>
                                          </p:stCondLst>
                                        </p:cTn>
                                        <p:tgtEl>
                                          <p:spTgt spid="546"/>
                                        </p:tgtEl>
                                        <p:attrNameLst>
                                          <p:attrName>style.visibility</p:attrName>
                                        </p:attrNameLst>
                                      </p:cBhvr>
                                      <p:to>
                                        <p:strVal val="visible"/>
                                      </p:to>
                                    </p:set>
                                    <p:animEffect transition="in" filter="wedge">
                                      <p:cBhvr>
                                        <p:cTn id="23" dur="1000"/>
                                        <p:tgtEl>
                                          <p:spTgt spid="54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53"/>
                                        </p:tgtEl>
                                        <p:attrNameLst>
                                          <p:attrName>style.visibility</p:attrName>
                                        </p:attrNameLst>
                                      </p:cBhvr>
                                      <p:to>
                                        <p:strVal val="visible"/>
                                      </p:to>
                                    </p:set>
                                    <p:animEffect transition="in" filter="wipe(down)">
                                      <p:cBhvr>
                                        <p:cTn id="31" dur="500"/>
                                        <p:tgtEl>
                                          <p:spTgt spid="553"/>
                                        </p:tgtEl>
                                      </p:cBhvr>
                                    </p:animEffect>
                                  </p:childTnLst>
                                </p:cTn>
                              </p:par>
                            </p:childTnLst>
                          </p:cTn>
                        </p:par>
                        <p:par>
                          <p:cTn id="32" fill="hold">
                            <p:stCondLst>
                              <p:cond delay="500"/>
                            </p:stCondLst>
                            <p:childTnLst>
                              <p:par>
                                <p:cTn id="33" presetID="20" presetClass="entr" presetSubtype="0" fill="hold" grpId="0" nodeType="afterEffect">
                                  <p:stCondLst>
                                    <p:cond delay="0"/>
                                  </p:stCondLst>
                                  <p:childTnLst>
                                    <p:set>
                                      <p:cBhvr>
                                        <p:cTn id="34" dur="1" fill="hold">
                                          <p:stCondLst>
                                            <p:cond delay="0"/>
                                          </p:stCondLst>
                                        </p:cTn>
                                        <p:tgtEl>
                                          <p:spTgt spid="543"/>
                                        </p:tgtEl>
                                        <p:attrNameLst>
                                          <p:attrName>style.visibility</p:attrName>
                                        </p:attrNameLst>
                                      </p:cBhvr>
                                      <p:to>
                                        <p:strVal val="visible"/>
                                      </p:to>
                                    </p:set>
                                    <p:animEffect transition="in" filter="wedge">
                                      <p:cBhvr>
                                        <p:cTn id="35" dur="1000"/>
                                        <p:tgtEl>
                                          <p:spTgt spid="54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54"/>
                                        </p:tgtEl>
                                        <p:attrNameLst>
                                          <p:attrName>style.visibility</p:attrName>
                                        </p:attrNameLst>
                                      </p:cBhvr>
                                      <p:to>
                                        <p:strVal val="visible"/>
                                      </p:to>
                                    </p:set>
                                    <p:animEffect transition="in" filter="wipe(down)">
                                      <p:cBhvr>
                                        <p:cTn id="43" dur="500"/>
                                        <p:tgtEl>
                                          <p:spTgt spid="554"/>
                                        </p:tgtEl>
                                      </p:cBhvr>
                                    </p:animEffect>
                                  </p:childTnLst>
                                </p:cTn>
                              </p:par>
                            </p:childTnLst>
                          </p:cTn>
                        </p:par>
                        <p:par>
                          <p:cTn id="44" fill="hold">
                            <p:stCondLst>
                              <p:cond delay="500"/>
                            </p:stCondLst>
                            <p:childTnLst>
                              <p:par>
                                <p:cTn id="45" presetID="20" presetClass="entr" presetSubtype="0" fill="hold" grpId="0" nodeType="afterEffect">
                                  <p:stCondLst>
                                    <p:cond delay="0"/>
                                  </p:stCondLst>
                                  <p:childTnLst>
                                    <p:set>
                                      <p:cBhvr>
                                        <p:cTn id="46" dur="1" fill="hold">
                                          <p:stCondLst>
                                            <p:cond delay="0"/>
                                          </p:stCondLst>
                                        </p:cTn>
                                        <p:tgtEl>
                                          <p:spTgt spid="545"/>
                                        </p:tgtEl>
                                        <p:attrNameLst>
                                          <p:attrName>style.visibility</p:attrName>
                                        </p:attrNameLst>
                                      </p:cBhvr>
                                      <p:to>
                                        <p:strVal val="visible"/>
                                      </p:to>
                                    </p:set>
                                    <p:animEffect transition="in" filter="wedge">
                                      <p:cBhvr>
                                        <p:cTn id="47" dur="1000"/>
                                        <p:tgtEl>
                                          <p:spTgt spid="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 grpId="0" animBg="1"/>
      <p:bldP spid="545" grpId="0" animBg="1"/>
      <p:bldP spid="546" grpId="0" animBg="1"/>
      <p:bldP spid="10" grpId="0" animBg="1"/>
      <p:bldP spid="7" grpId="0" animBg="1"/>
      <p:bldP spid="6" grpId="0" animBg="1"/>
      <p:bldP spid="540" grpId="0" animBg="1"/>
      <p:bldP spid="552" grpId="0"/>
      <p:bldP spid="553" grpId="0"/>
      <p:bldP spid="554"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F748C76-8B83-038A-60B0-2144BB505A20}"/>
              </a:ext>
            </a:extLst>
          </p:cNvPr>
          <p:cNvGraphicFramePr/>
          <p:nvPr>
            <p:extLst>
              <p:ext uri="{D42A27DB-BD31-4B8C-83A1-F6EECF244321}">
                <p14:modId xmlns:p14="http://schemas.microsoft.com/office/powerpoint/2010/main" val="4144416310"/>
              </p:ext>
            </p:extLst>
          </p:nvPr>
        </p:nvGraphicFramePr>
        <p:xfrm>
          <a:off x="1721556" y="1105242"/>
          <a:ext cx="5249333" cy="3314360"/>
        </p:xfrm>
        <a:graphic>
          <a:graphicData uri="http://schemas.openxmlformats.org/drawingml/2006/chart">
            <c:chart xmlns:c="http://schemas.openxmlformats.org/drawingml/2006/chart" xmlns:r="http://schemas.openxmlformats.org/officeDocument/2006/relationships" r:id="rId3"/>
          </a:graphicData>
        </a:graphic>
      </p:graphicFrame>
      <p:sp>
        <p:nvSpPr>
          <p:cNvPr id="5" name="Google Shape;540;p38">
            <a:extLst>
              <a:ext uri="{FF2B5EF4-FFF2-40B4-BE49-F238E27FC236}">
                <a16:creationId xmlns:a16="http://schemas.microsoft.com/office/drawing/2014/main" id="{9134F614-1C3B-428F-7B90-1A23FFFC8CF1}"/>
              </a:ext>
            </a:extLst>
          </p:cNvPr>
          <p:cNvSpPr txBox="1">
            <a:spLocks noGrp="1"/>
          </p:cNvSpPr>
          <p:nvPr>
            <p:ph type="title"/>
          </p:nvPr>
        </p:nvSpPr>
        <p:spPr>
          <a:xfrm>
            <a:off x="4047065" y="329248"/>
            <a:ext cx="4795175" cy="572700"/>
          </a:xfrm>
          <a:prstGeom prst="rect">
            <a:avLst/>
          </a:prstGeom>
          <a:ln w="25400">
            <a:gradFill>
              <a:gsLst>
                <a:gs pos="51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a:t>FLAVOR PREFERENCES</a:t>
            </a:r>
          </a:p>
        </p:txBody>
      </p:sp>
      <p:sp>
        <p:nvSpPr>
          <p:cNvPr id="6" name="Google Shape;540;p38">
            <a:extLst>
              <a:ext uri="{FF2B5EF4-FFF2-40B4-BE49-F238E27FC236}">
                <a16:creationId xmlns:a16="http://schemas.microsoft.com/office/drawing/2014/main" id="{C5FFBE32-FE20-BAFF-1153-2772FE5B8732}"/>
              </a:ext>
            </a:extLst>
          </p:cNvPr>
          <p:cNvSpPr txBox="1">
            <a:spLocks/>
          </p:cNvSpPr>
          <p:nvPr/>
        </p:nvSpPr>
        <p:spPr>
          <a:xfrm>
            <a:off x="7241822" y="1521883"/>
            <a:ext cx="1727200" cy="1049867"/>
          </a:xfrm>
          <a:prstGeom prst="rect">
            <a:avLst/>
          </a:prstGeom>
          <a:noFill/>
          <a:ln w="25400">
            <a:gradFill>
              <a:gsLst>
                <a:gs pos="51000">
                  <a:schemeClr val="accent6">
                    <a:lumMod val="40000"/>
                    <a:lumOff val="60000"/>
                  </a:schemeClr>
                </a:gs>
                <a:gs pos="0">
                  <a:schemeClr val="accent6">
                    <a:lumMod val="20000"/>
                    <a:lumOff val="80000"/>
                  </a:schemeClr>
                </a:gs>
                <a:gs pos="100000">
                  <a:schemeClr val="accent6">
                    <a:lumMod val="60000"/>
                    <a:lumOff val="40000"/>
                  </a:schemeClr>
                </a:gs>
              </a:gsLst>
              <a:lin ang="5400000" scaled="1"/>
            </a:gra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ctr"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ctr"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ctr"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ctr"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ctr"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ctr"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ctr"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ctr"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r>
              <a:rPr lang="en-US" sz="1400">
                <a:solidFill>
                  <a:schemeClr val="tx1">
                    <a:lumMod val="60000"/>
                    <a:lumOff val="40000"/>
                  </a:schemeClr>
                </a:solidFill>
              </a:rPr>
              <a:t>Which of the following flavors sound the most appealing?</a:t>
            </a:r>
          </a:p>
        </p:txBody>
      </p:sp>
    </p:spTree>
    <p:extLst>
      <p:ext uri="{BB962C8B-B14F-4D97-AF65-F5344CB8AC3E}">
        <p14:creationId xmlns:p14="http://schemas.microsoft.com/office/powerpoint/2010/main" val="42480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Lst>
  </p:timing>
</p:sld>
</file>

<file path=ppt/theme/theme1.xml><?xml version="1.0" encoding="utf-8"?>
<a:theme xmlns:a="http://schemas.openxmlformats.org/drawingml/2006/main" name="Aquatic and Physical Therapy Center by Slidesgo">
  <a:themeElements>
    <a:clrScheme name="Simple Light">
      <a:dk1>
        <a:srgbClr val="681A1A"/>
      </a:dk1>
      <a:lt1>
        <a:srgbClr val="FFFFFF"/>
      </a:lt1>
      <a:dk2>
        <a:srgbClr val="892828"/>
      </a:dk2>
      <a:lt2>
        <a:srgbClr val="DD8080"/>
      </a:lt2>
      <a:accent1>
        <a:srgbClr val="892828"/>
      </a:accent1>
      <a:accent2>
        <a:srgbClr val="DF9D9D"/>
      </a:accent2>
      <a:accent3>
        <a:srgbClr val="F1E4E4"/>
      </a:accent3>
      <a:accent4>
        <a:srgbClr val="BB6666"/>
      </a:accent4>
      <a:accent5>
        <a:srgbClr val="F1E4E4"/>
      </a:accent5>
      <a:accent6>
        <a:srgbClr val="681A1A"/>
      </a:accent6>
      <a:hlink>
        <a:srgbClr val="89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9dd8f4f-3b8b-4768-aba7-bbd379e0736b}" enabled="0" method="" siteId="{f9dd8f4f-3b8b-4768-aba7-bbd379e0736b}" removed="1"/>
</clbl:labelList>
</file>

<file path=docProps/app.xml><?xml version="1.0" encoding="utf-8"?>
<Properties xmlns="http://schemas.openxmlformats.org/officeDocument/2006/extended-properties" xmlns:vt="http://schemas.openxmlformats.org/officeDocument/2006/docPropsVTypes">
  <TotalTime>0</TotalTime>
  <Words>2106</Words>
  <Application>Microsoft Macintosh PowerPoint</Application>
  <PresentationFormat>On-screen Show (16:9)</PresentationFormat>
  <Paragraphs>309</Paragraphs>
  <Slides>30</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Open Sans</vt:lpstr>
      <vt:lpstr>Josefin Sans</vt:lpstr>
      <vt:lpstr>Open Sans SemiBold</vt:lpstr>
      <vt:lpstr>Arial</vt:lpstr>
      <vt:lpstr>Aquatic and Physical Therapy Center by Slidesgo</vt:lpstr>
      <vt:lpstr>BURGER RINGS</vt:lpstr>
      <vt:lpstr>“We aim to bring the classic American tradition of a burger, to the convenience that comes from a bag of chips.”</vt:lpstr>
      <vt:lpstr>PRODUCT BRIEF</vt:lpstr>
      <vt:lpstr>SITUATION ANALYSIS</vt:lpstr>
      <vt:lpstr>CHIP INDUSTRY MARKET SHARE</vt:lpstr>
      <vt:lpstr>2022 CHIP COMPANY SALES</vt:lpstr>
      <vt:lpstr>FUNYUN CONSUMPTION</vt:lpstr>
      <vt:lpstr>PRIMARY RESEARCH</vt:lpstr>
      <vt:lpstr>FLAVOR PREFERENCES</vt:lpstr>
      <vt:lpstr>SWOT ANALYSIS</vt:lpstr>
      <vt:lpstr>PowerPoint Presentation</vt:lpstr>
      <vt:lpstr>KEY TAKEAWAYS</vt:lpstr>
      <vt:lpstr>MARKETING DIRECTIONS</vt:lpstr>
      <vt:lpstr>Our objective is to surpass Funyuns in annual sales by 15% within two years by working to build the brand awareness in America</vt:lpstr>
      <vt:lpstr>TARGET MARKET</vt:lpstr>
      <vt:lpstr>PRODUCT PLAN</vt:lpstr>
      <vt:lpstr>PRODUCT PLAN</vt:lpstr>
      <vt:lpstr>DISTRIBUTION</vt:lpstr>
      <vt:lpstr>DISTRIBUTION</vt:lpstr>
      <vt:lpstr>PRICING</vt:lpstr>
      <vt:lpstr>PRICING</vt:lpstr>
      <vt:lpstr>PRICING</vt:lpstr>
      <vt:lpstr>PROMOTION PLAN</vt:lpstr>
      <vt:lpstr>PROMOTION PLAN</vt:lpstr>
      <vt:lpstr>“Ringing in the flavor”  We wanted to express the feature that makes us different by emphasizing the flavor of Burger Rings while playing off the word “ring”</vt:lpstr>
      <vt:lpstr>SCHEDULE &amp; COST</vt:lpstr>
      <vt:lpstr>SCHEDULE</vt:lpstr>
      <vt:lpstr>Cost Estimate </vt:lpstr>
      <vt:lpstr>THANK YOU! We hope you keep the American tradition alive with us at Burger Rings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BURGER RINGS</dc:title>
  <cp:lastModifiedBy>Parker Hoyt (RIT Student)</cp:lastModifiedBy>
  <cp:revision>2</cp:revision>
  <dcterms:modified xsi:type="dcterms:W3CDTF">2023-09-22T13:45:39Z</dcterms:modified>
</cp:coreProperties>
</file>